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png&amp;ehk=QYMcx8J9y5dmWD" ContentType="image/png"/>
  <Default Extension="PNG&amp;ehk=tDIhrwXsen1MRUmeSs3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</p:sldMasterIdLst>
  <p:notesMasterIdLst>
    <p:notesMasterId r:id="rId54"/>
  </p:notesMasterIdLst>
  <p:handoutMasterIdLst>
    <p:handoutMasterId r:id="rId55"/>
  </p:handoutMasterIdLst>
  <p:sldIdLst>
    <p:sldId id="1385" r:id="rId5"/>
    <p:sldId id="1463" r:id="rId6"/>
    <p:sldId id="1405" r:id="rId7"/>
    <p:sldId id="1452" r:id="rId8"/>
    <p:sldId id="1454" r:id="rId9"/>
    <p:sldId id="1453" r:id="rId10"/>
    <p:sldId id="1455" r:id="rId11"/>
    <p:sldId id="1489" r:id="rId12"/>
    <p:sldId id="1450" r:id="rId13"/>
    <p:sldId id="1477" r:id="rId14"/>
    <p:sldId id="1487" r:id="rId15"/>
    <p:sldId id="1466" r:id="rId16"/>
    <p:sldId id="1464" r:id="rId17"/>
    <p:sldId id="1465" r:id="rId18"/>
    <p:sldId id="1467" r:id="rId19"/>
    <p:sldId id="1478" r:id="rId20"/>
    <p:sldId id="1445" r:id="rId21"/>
    <p:sldId id="1468" r:id="rId22"/>
    <p:sldId id="1470" r:id="rId23"/>
    <p:sldId id="1471" r:id="rId24"/>
    <p:sldId id="1473" r:id="rId25"/>
    <p:sldId id="1472" r:id="rId26"/>
    <p:sldId id="1469" r:id="rId27"/>
    <p:sldId id="1474" r:id="rId28"/>
    <p:sldId id="1475" r:id="rId29"/>
    <p:sldId id="1364" r:id="rId30"/>
    <p:sldId id="1444" r:id="rId31"/>
    <p:sldId id="1490" r:id="rId32"/>
    <p:sldId id="1479" r:id="rId33"/>
    <p:sldId id="1456" r:id="rId34"/>
    <p:sldId id="1480" r:id="rId35"/>
    <p:sldId id="1481" r:id="rId36"/>
    <p:sldId id="1482" r:id="rId37"/>
    <p:sldId id="1458" r:id="rId38"/>
    <p:sldId id="1483" r:id="rId39"/>
    <p:sldId id="1461" r:id="rId40"/>
    <p:sldId id="1449" r:id="rId41"/>
    <p:sldId id="1484" r:id="rId42"/>
    <p:sldId id="1486" r:id="rId43"/>
    <p:sldId id="1485" r:id="rId44"/>
    <p:sldId id="1527" r:id="rId45"/>
    <p:sldId id="1528" r:id="rId46"/>
    <p:sldId id="1529" r:id="rId47"/>
    <p:sldId id="1530" r:id="rId48"/>
    <p:sldId id="1531" r:id="rId49"/>
    <p:sldId id="1532" r:id="rId50"/>
    <p:sldId id="1447" r:id="rId51"/>
    <p:sldId id="1402" r:id="rId52"/>
    <p:sldId id="1419" r:id="rId5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87BE90E-5EFF-4B02-A2FE-A0D45AD1544B}">
          <p14:sldIdLst>
            <p14:sldId id="1385"/>
            <p14:sldId id="1463"/>
            <p14:sldId id="1405"/>
            <p14:sldId id="1452"/>
            <p14:sldId id="1454"/>
            <p14:sldId id="1453"/>
            <p14:sldId id="1455"/>
            <p14:sldId id="1489"/>
            <p14:sldId id="1450"/>
            <p14:sldId id="1477"/>
            <p14:sldId id="1487"/>
            <p14:sldId id="1466"/>
            <p14:sldId id="1464"/>
            <p14:sldId id="1465"/>
            <p14:sldId id="1467"/>
            <p14:sldId id="1478"/>
            <p14:sldId id="1445"/>
            <p14:sldId id="1468"/>
            <p14:sldId id="1470"/>
            <p14:sldId id="1471"/>
            <p14:sldId id="1473"/>
            <p14:sldId id="1472"/>
            <p14:sldId id="1469"/>
            <p14:sldId id="1474"/>
            <p14:sldId id="1475"/>
            <p14:sldId id="1364"/>
            <p14:sldId id="1444"/>
            <p14:sldId id="1490"/>
            <p14:sldId id="1479"/>
            <p14:sldId id="1456"/>
            <p14:sldId id="1480"/>
            <p14:sldId id="1481"/>
            <p14:sldId id="1482"/>
            <p14:sldId id="1458"/>
            <p14:sldId id="1483"/>
            <p14:sldId id="1461"/>
            <p14:sldId id="1449"/>
            <p14:sldId id="1484"/>
            <p14:sldId id="1486"/>
            <p14:sldId id="1485"/>
            <p14:sldId id="1527"/>
            <p14:sldId id="1528"/>
            <p14:sldId id="1529"/>
            <p14:sldId id="1530"/>
            <p14:sldId id="1531"/>
            <p14:sldId id="1532"/>
            <p14:sldId id="1447"/>
            <p14:sldId id="1402"/>
            <p14:sldId id="1419"/>
          </p14:sldIdLst>
        </p14:section>
        <p14:section name="Sympraxis brand guidelines" id="{CA063C25-75BB-47E0-BB19-EB8870848F59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Derek Cash-Peterson" initials="DC" lastIdx="12" clrIdx="4">
    <p:extLst>
      <p:ext uri="{19B8F6BF-5375-455C-9EA6-DF929625EA0E}">
        <p15:presenceInfo xmlns:p15="http://schemas.microsoft.com/office/powerpoint/2012/main" userId="S::derekcp@sympraxisconsulting.com::614bbbe3-82dd-457b-ac8e-e99960daed5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2F81"/>
    <a:srgbClr val="525252"/>
    <a:srgbClr val="A3A437"/>
    <a:srgbClr val="000000"/>
    <a:srgbClr val="FFFFFF"/>
    <a:srgbClr val="EAEAEA"/>
    <a:srgbClr val="E81123"/>
    <a:srgbClr val="0078D7"/>
    <a:srgbClr val="00188F"/>
    <a:srgbClr val="107C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ACCCCF-4D05-DF49-A184-FE321548B8AD}" v="341" dt="2020-02-13T15:14:59.9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3"/>
    <p:restoredTop sz="35374"/>
  </p:normalViewPr>
  <p:slideViewPr>
    <p:cSldViewPr snapToGrid="0">
      <p:cViewPr varScale="1">
        <p:scale>
          <a:sx n="39" d="100"/>
          <a:sy n="39" d="100"/>
        </p:scale>
        <p:origin x="4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20-02-10T13:44:39.212" idx="1">
    <p:pos x="2053" y="2147"/>
    <p:text/>
    <p:extLst>
      <p:ext uri="{C676402C-5697-4E1C-873F-D02D1690AC5C}">
        <p15:threadingInfo xmlns:p15="http://schemas.microsoft.com/office/powerpoint/2012/main" timeZoneBias="300"/>
      </p:ext>
    </p:extLst>
  </p:cm>
  <p:cm authorId="4" dt="2020-02-10T13:44:44.803" idx="2">
    <p:pos x="10" y="10"/>
    <p:text>Possibly add in a visual what fits in vs what doesn't.</p:text>
    <p:extLst>
      <p:ext uri="{C676402C-5697-4E1C-873F-D02D1690AC5C}">
        <p15:threadingInfo xmlns:p15="http://schemas.microsoft.com/office/powerpoint/2012/main" timeZoneBias="300"/>
      </p:ext>
    </p:extLst>
  </p:cm>
  <p:cm authorId="4" dt="2020-02-10T14:17:41.839" idx="11">
    <p:pos x="10" y="106"/>
    <p:text>Focus on Design principals and how to make them happen.</p:text>
    <p:extLst>
      <p:ext uri="{C676402C-5697-4E1C-873F-D02D1690AC5C}">
        <p15:threadingInfo xmlns:p15="http://schemas.microsoft.com/office/powerpoint/2012/main" timeZoneBias="300">
          <p15:parentCm authorId="4" idx="2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20-02-10T13:51:33.973" idx="3">
    <p:pos x="2754" y="278"/>
    <p:text>Don't build this one. Show all three things and show a table what each one is good for and what are the pros and cons.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20-02-10T13:53:33.143" idx="4">
    <p:pos x="3283" y="2320"/>
    <p:text>Table pros/cons etc. see above.</p:text>
    <p:extLst>
      <p:ext uri="{C676402C-5697-4E1C-873F-D02D1690AC5C}">
        <p15:threadingInfo xmlns:p15="http://schemas.microsoft.com/office/powerpoint/2012/main" timeZoneBias="3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2/13/20 10:16 AM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g>
</file>

<file path=ppt/media/image11.png&ehk=QYMcx8J9y5dmWD>
</file>

<file path=ppt/media/image12.PNG&ehk=tDIhrwXsen1MRUmeSs3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eg>
</file>

<file path=ppt/media/image2.jpeg>
</file>

<file path=ppt/media/image20.jpeg>
</file>

<file path=ppt/media/image21.jpeg>
</file>

<file path=ppt/media/image22.jpeg>
</file>

<file path=ppt/media/image23.jpg>
</file>

<file path=ppt/media/image24.jp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82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697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098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90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3570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220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503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267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5807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174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61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0532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4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53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3472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8783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943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1934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095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862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3349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08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3010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356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912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6561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975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50149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45862" lvl="1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097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45862" lvl="1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000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085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45862" lvl="1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7501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Tips and tricks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916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16662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Tips and tricks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74096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Tips and tricks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60628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Tips and tricks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8384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Tips and tricks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6914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41961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464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10:18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10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89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797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71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39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2/13/20 10:16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654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12264"/>
            <a:ext cx="12436472" cy="713325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4637" y="2119163"/>
            <a:ext cx="8458200" cy="3664099"/>
          </a:xfrm>
          <a:prstGeom prst="rect">
            <a:avLst/>
          </a:prstGeom>
          <a:solidFill>
            <a:srgbClr val="332F81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587" y="283879"/>
            <a:ext cx="3662994" cy="82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70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49686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36"/>
          <a:stretch/>
        </p:blipFill>
        <p:spPr>
          <a:xfrm>
            <a:off x="-70159" y="-61893"/>
            <a:ext cx="12576792" cy="705641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3"/>
            <a:ext cx="6400800" cy="3664099"/>
          </a:xfrm>
          <a:prstGeom prst="rect">
            <a:avLst/>
          </a:prstGeom>
          <a:solidFill>
            <a:srgbClr val="A3A437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2" y="2119178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80437" y="220662"/>
            <a:ext cx="3662994" cy="82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3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662911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907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</a:t>
            </a:r>
            <a:r>
              <a:rPr lang="en-US" sz="70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Sympraxis</a:t>
            </a:r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Consulting.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48" y="3145040"/>
            <a:ext cx="3218603" cy="70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980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2016 </a:t>
            </a:r>
            <a:r>
              <a:rPr lang="en-US" sz="70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Sympraxis</a:t>
            </a:r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Consulting. All rights reserved.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32" y="3184449"/>
            <a:ext cx="3291840" cy="62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02" r="12960" b="13011"/>
          <a:stretch/>
        </p:blipFill>
        <p:spPr>
          <a:xfrm>
            <a:off x="-30163" y="-1"/>
            <a:ext cx="12466637" cy="7012483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3"/>
            <a:ext cx="6400800" cy="3664099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7" y="2119178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63"/>
            <a:ext cx="6402388" cy="1828800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3050" y="5876334"/>
            <a:ext cx="3662994" cy="82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50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119283" y="292310"/>
            <a:ext cx="10260092" cy="9877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9281" y="1882478"/>
            <a:ext cx="5036772" cy="26468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42602" y="1882479"/>
            <a:ext cx="5036772" cy="26468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0146E-E3D6-416F-8201-B5302396FD88}" type="datetimeFigureOut">
              <a:rPr lang="en-US" smtClean="0"/>
              <a:t>2/13/20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DF84-C7C4-4E19-A2D1-179CF682FD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158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38" y="449262"/>
            <a:ext cx="360045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2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7" r:id="rId1"/>
    <p:sldLayoutId id="2147484308" r:id="rId2"/>
    <p:sldLayoutId id="2147484304" r:id="rId3"/>
    <p:sldLayoutId id="2147484236" r:id="rId4"/>
    <p:sldLayoutId id="2147484295" r:id="rId5"/>
    <p:sldLayoutId id="2147484240" r:id="rId6"/>
    <p:sldLayoutId id="2147484296" r:id="rId7"/>
    <p:sldLayoutId id="2147484241" r:id="rId8"/>
    <p:sldLayoutId id="2147484297" r:id="rId9"/>
    <p:sldLayoutId id="2147484244" r:id="rId10"/>
    <p:sldLayoutId id="2147484298" r:id="rId11"/>
    <p:sldLayoutId id="2147484245" r:id="rId12"/>
    <p:sldLayoutId id="2147484247" r:id="rId13"/>
    <p:sldLayoutId id="2147484249" r:id="rId14"/>
    <p:sldLayoutId id="2147484250" r:id="rId15"/>
    <p:sldLayoutId id="2147484264" r:id="rId16"/>
    <p:sldLayoutId id="2147484251" r:id="rId17"/>
    <p:sldLayoutId id="2147484252" r:id="rId18"/>
    <p:sldLayoutId id="2147484309" r:id="rId19"/>
    <p:sldLayoutId id="2147484253" r:id="rId20"/>
    <p:sldLayoutId id="2147484254" r:id="rId21"/>
    <p:sldLayoutId id="2147484256" r:id="rId22"/>
    <p:sldLayoutId id="2147484257" r:id="rId23"/>
    <p:sldLayoutId id="2147484258" r:id="rId24"/>
    <p:sldLayoutId id="2147484259" r:id="rId25"/>
    <p:sldLayoutId id="2147484260" r:id="rId26"/>
    <p:sldLayoutId id="2147484261" r:id="rId27"/>
    <p:sldLayoutId id="2147484299" r:id="rId28"/>
    <p:sldLayoutId id="2147484263" r:id="rId29"/>
    <p:sldLayoutId id="2147484310" r:id="rId30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comments" Target="../comments/commen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3.png"/><Relationship Id="rId5" Type="http://schemas.openxmlformats.org/officeDocument/2006/relationships/image" Target="../media/image12.PNG&amp;ehk=tDIhrwXsen1MRUmeSs3"/><Relationship Id="rId4" Type="http://schemas.openxmlformats.org/officeDocument/2006/relationships/image" Target="../media/image11.png&amp;ehk=QYMcx8J9y5dmWD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comments" Target="../comments/commen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comments" Target="../comments/commen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cashpeterson/Public-Samples" TargetMode="External"/><Relationship Id="rId3" Type="http://schemas.openxmlformats.org/officeDocument/2006/relationships/hyperlink" Target="https://developer.microsoft.com/en-us/fabric#/" TargetMode="External"/><Relationship Id="rId7" Type="http://schemas.openxmlformats.org/officeDocument/2006/relationships/hyperlink" Target="https://www.w3.org/WAI/standards-guidelines/wcag/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w3schools.com/html/html_responsive.asp" TargetMode="External"/><Relationship Id="rId5" Type="http://schemas.openxmlformats.org/officeDocument/2006/relationships/hyperlink" Target="https://github.com/n8design/spfx-uifabric-themes" TargetMode="External"/><Relationship Id="rId4" Type="http://schemas.openxmlformats.org/officeDocument/2006/relationships/hyperlink" Target="https://uifabricicons.azurewebsites.net/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0837" y="2125662"/>
            <a:ext cx="8382000" cy="1828800"/>
          </a:xfrm>
        </p:spPr>
        <p:txBody>
          <a:bodyPr/>
          <a:lstStyle/>
          <a:p>
            <a:r>
              <a:rPr lang="en-US" sz="4800" dirty="0">
                <a:ea typeface="+mj-lt"/>
                <a:cs typeface="+mj-lt"/>
              </a:rPr>
              <a:t>Building Beautiful Web Parts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74637" y="3954462"/>
            <a:ext cx="6402388" cy="1828800"/>
          </a:xfrm>
        </p:spPr>
        <p:txBody>
          <a:bodyPr vert="horz" wrap="square" lIns="146304" tIns="109728" rIns="146304" bIns="109728" rtlCol="0" anchor="t">
            <a:noAutofit/>
          </a:bodyPr>
          <a:lstStyle/>
          <a:p>
            <a:r>
              <a:rPr lang="en-US"/>
              <a:t>Derek Cash-Peterson</a:t>
            </a:r>
          </a:p>
          <a:p>
            <a:endParaRPr lang="en-US"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06216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274638" y="296863"/>
            <a:ext cx="5486400" cy="6400800"/>
          </a:xfrm>
          <a:prstGeom prst="rect">
            <a:avLst/>
          </a:prstGeom>
          <a:solidFill>
            <a:srgbClr val="332F8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9" cy="917575"/>
          </a:xfrm>
        </p:spPr>
        <p:txBody>
          <a:bodyPr/>
          <a:lstStyle/>
          <a:p>
            <a:r>
              <a:rPr lang="en-US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Agenda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4832350" y="397667"/>
            <a:ext cx="708025" cy="712787"/>
            <a:chOff x="3044" y="3655"/>
            <a:chExt cx="446" cy="449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3044" y="3655"/>
              <a:ext cx="446" cy="449"/>
            </a:xfrm>
            <a:custGeom>
              <a:avLst/>
              <a:gdLst>
                <a:gd name="T0" fmla="*/ 1033 w 2081"/>
                <a:gd name="T1" fmla="*/ 2094 h 2094"/>
                <a:gd name="T2" fmla="*/ 0 w 2081"/>
                <a:gd name="T3" fmla="*/ 1038 h 2094"/>
                <a:gd name="T4" fmla="*/ 1033 w 2081"/>
                <a:gd name="T5" fmla="*/ 0 h 2094"/>
                <a:gd name="T6" fmla="*/ 2081 w 2081"/>
                <a:gd name="T7" fmla="*/ 1038 h 2094"/>
                <a:gd name="T8" fmla="*/ 1033 w 2081"/>
                <a:gd name="T9" fmla="*/ 2094 h 2094"/>
                <a:gd name="T10" fmla="*/ 1033 w 2081"/>
                <a:gd name="T11" fmla="*/ 125 h 2094"/>
                <a:gd name="T12" fmla="*/ 129 w 2081"/>
                <a:gd name="T13" fmla="*/ 1038 h 2094"/>
                <a:gd name="T14" fmla="*/ 1033 w 2081"/>
                <a:gd name="T15" fmla="*/ 1965 h 2094"/>
                <a:gd name="T16" fmla="*/ 1957 w 2081"/>
                <a:gd name="T17" fmla="*/ 1038 h 2094"/>
                <a:gd name="T18" fmla="*/ 1033 w 2081"/>
                <a:gd name="T19" fmla="*/ 125 h 2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1" h="2094">
                  <a:moveTo>
                    <a:pt x="1033" y="2094"/>
                  </a:moveTo>
                  <a:cubicBezTo>
                    <a:pt x="464" y="2094"/>
                    <a:pt x="0" y="1629"/>
                    <a:pt x="0" y="1038"/>
                  </a:cubicBezTo>
                  <a:cubicBezTo>
                    <a:pt x="0" y="461"/>
                    <a:pt x="464" y="0"/>
                    <a:pt x="1033" y="0"/>
                  </a:cubicBezTo>
                  <a:cubicBezTo>
                    <a:pt x="1622" y="0"/>
                    <a:pt x="2081" y="461"/>
                    <a:pt x="2081" y="1038"/>
                  </a:cubicBezTo>
                  <a:cubicBezTo>
                    <a:pt x="2081" y="1629"/>
                    <a:pt x="1622" y="2094"/>
                    <a:pt x="1033" y="2094"/>
                  </a:cubicBezTo>
                  <a:close/>
                  <a:moveTo>
                    <a:pt x="1033" y="125"/>
                  </a:moveTo>
                  <a:cubicBezTo>
                    <a:pt x="531" y="125"/>
                    <a:pt x="129" y="533"/>
                    <a:pt x="129" y="1038"/>
                  </a:cubicBezTo>
                  <a:cubicBezTo>
                    <a:pt x="129" y="1547"/>
                    <a:pt x="531" y="1965"/>
                    <a:pt x="1033" y="1965"/>
                  </a:cubicBezTo>
                  <a:cubicBezTo>
                    <a:pt x="1535" y="1965"/>
                    <a:pt x="1957" y="1547"/>
                    <a:pt x="1957" y="1038"/>
                  </a:cubicBezTo>
                  <a:cubicBezTo>
                    <a:pt x="1957" y="533"/>
                    <a:pt x="1535" y="125"/>
                    <a:pt x="1033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151" y="3790"/>
              <a:ext cx="237" cy="174"/>
            </a:xfrm>
            <a:custGeom>
              <a:avLst/>
              <a:gdLst>
                <a:gd name="T0" fmla="*/ 407 w 1106"/>
                <a:gd name="T1" fmla="*/ 813 h 813"/>
                <a:gd name="T2" fmla="*/ 728 w 1106"/>
                <a:gd name="T3" fmla="*/ 521 h 813"/>
                <a:gd name="T4" fmla="*/ 0 w 1106"/>
                <a:gd name="T5" fmla="*/ 521 h 813"/>
                <a:gd name="T6" fmla="*/ 0 w 1106"/>
                <a:gd name="T7" fmla="*/ 311 h 813"/>
                <a:gd name="T8" fmla="*/ 728 w 1106"/>
                <a:gd name="T9" fmla="*/ 311 h 813"/>
                <a:gd name="T10" fmla="*/ 407 w 1106"/>
                <a:gd name="T11" fmla="*/ 0 h 813"/>
                <a:gd name="T12" fmla="*/ 671 w 1106"/>
                <a:gd name="T13" fmla="*/ 0 h 813"/>
                <a:gd name="T14" fmla="*/ 1106 w 1106"/>
                <a:gd name="T15" fmla="*/ 406 h 813"/>
                <a:gd name="T16" fmla="*/ 671 w 1106"/>
                <a:gd name="T17" fmla="*/ 813 h 813"/>
                <a:gd name="T18" fmla="*/ 407 w 1106"/>
                <a:gd name="T19" fmla="*/ 81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6" h="813">
                  <a:moveTo>
                    <a:pt x="407" y="813"/>
                  </a:moveTo>
                  <a:cubicBezTo>
                    <a:pt x="407" y="813"/>
                    <a:pt x="407" y="813"/>
                    <a:pt x="728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21"/>
                    <a:pt x="0" y="521"/>
                    <a:pt x="0" y="311"/>
                  </a:cubicBezTo>
                  <a:cubicBezTo>
                    <a:pt x="0" y="311"/>
                    <a:pt x="0" y="311"/>
                    <a:pt x="728" y="311"/>
                  </a:cubicBezTo>
                  <a:cubicBezTo>
                    <a:pt x="728" y="311"/>
                    <a:pt x="728" y="311"/>
                    <a:pt x="407" y="0"/>
                  </a:cubicBezTo>
                  <a:cubicBezTo>
                    <a:pt x="407" y="0"/>
                    <a:pt x="407" y="0"/>
                    <a:pt x="671" y="0"/>
                  </a:cubicBezTo>
                  <a:cubicBezTo>
                    <a:pt x="671" y="0"/>
                    <a:pt x="671" y="0"/>
                    <a:pt x="1106" y="406"/>
                  </a:cubicBezTo>
                  <a:cubicBezTo>
                    <a:pt x="1106" y="406"/>
                    <a:pt x="1106" y="406"/>
                    <a:pt x="671" y="813"/>
                  </a:cubicBezTo>
                  <a:cubicBezTo>
                    <a:pt x="671" y="813"/>
                    <a:pt x="671" y="813"/>
                    <a:pt x="407" y="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761038" y="296863"/>
            <a:ext cx="6218237" cy="6691062"/>
          </a:xfrm>
          <a:prstGeom prst="rect">
            <a:avLst/>
          </a:prstGeom>
          <a:noFill/>
        </p:spPr>
        <p:txBody>
          <a:bodyPr wrap="square" lIns="36576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What is the UI Fabric?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Adding UI Fabric to Web Parts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Responsive Design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Creating a UI Fabric Web Part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How to Use React Components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Q&amp;A</a:t>
            </a:r>
          </a:p>
          <a:p>
            <a:pPr>
              <a:lnSpc>
                <a:spcPct val="90000"/>
              </a:lnSpc>
              <a:spcBef>
                <a:spcPts val="1800"/>
              </a:spcBef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95485755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6522821" cy="11011229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What is the UI Fabric?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60902212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6522821" cy="11011229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What is the UI Fabric?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Design Language</a:t>
            </a:r>
          </a:p>
        </p:txBody>
      </p:sp>
    </p:spTree>
    <p:extLst>
      <p:ext uri="{BB962C8B-B14F-4D97-AF65-F5344CB8AC3E}">
        <p14:creationId xmlns:p14="http://schemas.microsoft.com/office/powerpoint/2010/main" val="180739032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6522821" cy="11011229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What is the UI Fabric?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Design Language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Collection of frameworks</a:t>
            </a:r>
          </a:p>
        </p:txBody>
      </p:sp>
    </p:spTree>
    <p:extLst>
      <p:ext uri="{BB962C8B-B14F-4D97-AF65-F5344CB8AC3E}">
        <p14:creationId xmlns:p14="http://schemas.microsoft.com/office/powerpoint/2010/main" val="328727852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6522821" cy="11011229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What is the UI Fabric?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Design Language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Collection of frameworks</a:t>
            </a:r>
          </a:p>
          <a:p>
            <a:r>
              <a:rPr lang="en-US" sz="3600" dirty="0">
                <a:solidFill>
                  <a:schemeClr val="bg1"/>
                </a:solidFill>
              </a:rPr>
              <a:t>Design tools/guidelines</a:t>
            </a:r>
          </a:p>
        </p:txBody>
      </p:sp>
    </p:spTree>
    <p:extLst>
      <p:ext uri="{BB962C8B-B14F-4D97-AF65-F5344CB8AC3E}">
        <p14:creationId xmlns:p14="http://schemas.microsoft.com/office/powerpoint/2010/main" val="337520156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6522821" cy="11011229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What is the UI Fabric?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Design Language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Collection of frameworks</a:t>
            </a:r>
          </a:p>
          <a:p>
            <a:r>
              <a:rPr lang="en-US" sz="3600" dirty="0">
                <a:solidFill>
                  <a:schemeClr val="bg1"/>
                </a:solidFill>
              </a:rPr>
              <a:t>Design tools/guidelines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4111357732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274638" y="296863"/>
            <a:ext cx="5486400" cy="6400800"/>
          </a:xfrm>
          <a:prstGeom prst="rect">
            <a:avLst/>
          </a:prstGeom>
          <a:solidFill>
            <a:srgbClr val="332F8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9" cy="917575"/>
          </a:xfrm>
        </p:spPr>
        <p:txBody>
          <a:bodyPr/>
          <a:lstStyle/>
          <a:p>
            <a:r>
              <a:rPr lang="en-US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Agenda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4832350" y="1322465"/>
            <a:ext cx="708025" cy="712787"/>
            <a:chOff x="3044" y="3655"/>
            <a:chExt cx="446" cy="449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3044" y="3655"/>
              <a:ext cx="446" cy="449"/>
            </a:xfrm>
            <a:custGeom>
              <a:avLst/>
              <a:gdLst>
                <a:gd name="T0" fmla="*/ 1033 w 2081"/>
                <a:gd name="T1" fmla="*/ 2094 h 2094"/>
                <a:gd name="T2" fmla="*/ 0 w 2081"/>
                <a:gd name="T3" fmla="*/ 1038 h 2094"/>
                <a:gd name="T4" fmla="*/ 1033 w 2081"/>
                <a:gd name="T5" fmla="*/ 0 h 2094"/>
                <a:gd name="T6" fmla="*/ 2081 w 2081"/>
                <a:gd name="T7" fmla="*/ 1038 h 2094"/>
                <a:gd name="T8" fmla="*/ 1033 w 2081"/>
                <a:gd name="T9" fmla="*/ 2094 h 2094"/>
                <a:gd name="T10" fmla="*/ 1033 w 2081"/>
                <a:gd name="T11" fmla="*/ 125 h 2094"/>
                <a:gd name="T12" fmla="*/ 129 w 2081"/>
                <a:gd name="T13" fmla="*/ 1038 h 2094"/>
                <a:gd name="T14" fmla="*/ 1033 w 2081"/>
                <a:gd name="T15" fmla="*/ 1965 h 2094"/>
                <a:gd name="T16" fmla="*/ 1957 w 2081"/>
                <a:gd name="T17" fmla="*/ 1038 h 2094"/>
                <a:gd name="T18" fmla="*/ 1033 w 2081"/>
                <a:gd name="T19" fmla="*/ 125 h 2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1" h="2094">
                  <a:moveTo>
                    <a:pt x="1033" y="2094"/>
                  </a:moveTo>
                  <a:cubicBezTo>
                    <a:pt x="464" y="2094"/>
                    <a:pt x="0" y="1629"/>
                    <a:pt x="0" y="1038"/>
                  </a:cubicBezTo>
                  <a:cubicBezTo>
                    <a:pt x="0" y="461"/>
                    <a:pt x="464" y="0"/>
                    <a:pt x="1033" y="0"/>
                  </a:cubicBezTo>
                  <a:cubicBezTo>
                    <a:pt x="1622" y="0"/>
                    <a:pt x="2081" y="461"/>
                    <a:pt x="2081" y="1038"/>
                  </a:cubicBezTo>
                  <a:cubicBezTo>
                    <a:pt x="2081" y="1629"/>
                    <a:pt x="1622" y="2094"/>
                    <a:pt x="1033" y="2094"/>
                  </a:cubicBezTo>
                  <a:close/>
                  <a:moveTo>
                    <a:pt x="1033" y="125"/>
                  </a:moveTo>
                  <a:cubicBezTo>
                    <a:pt x="531" y="125"/>
                    <a:pt x="129" y="533"/>
                    <a:pt x="129" y="1038"/>
                  </a:cubicBezTo>
                  <a:cubicBezTo>
                    <a:pt x="129" y="1547"/>
                    <a:pt x="531" y="1965"/>
                    <a:pt x="1033" y="1965"/>
                  </a:cubicBezTo>
                  <a:cubicBezTo>
                    <a:pt x="1535" y="1965"/>
                    <a:pt x="1957" y="1547"/>
                    <a:pt x="1957" y="1038"/>
                  </a:cubicBezTo>
                  <a:cubicBezTo>
                    <a:pt x="1957" y="533"/>
                    <a:pt x="1535" y="125"/>
                    <a:pt x="1033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151" y="3790"/>
              <a:ext cx="237" cy="174"/>
            </a:xfrm>
            <a:custGeom>
              <a:avLst/>
              <a:gdLst>
                <a:gd name="T0" fmla="*/ 407 w 1106"/>
                <a:gd name="T1" fmla="*/ 813 h 813"/>
                <a:gd name="T2" fmla="*/ 728 w 1106"/>
                <a:gd name="T3" fmla="*/ 521 h 813"/>
                <a:gd name="T4" fmla="*/ 0 w 1106"/>
                <a:gd name="T5" fmla="*/ 521 h 813"/>
                <a:gd name="T6" fmla="*/ 0 w 1106"/>
                <a:gd name="T7" fmla="*/ 311 h 813"/>
                <a:gd name="T8" fmla="*/ 728 w 1106"/>
                <a:gd name="T9" fmla="*/ 311 h 813"/>
                <a:gd name="T10" fmla="*/ 407 w 1106"/>
                <a:gd name="T11" fmla="*/ 0 h 813"/>
                <a:gd name="T12" fmla="*/ 671 w 1106"/>
                <a:gd name="T13" fmla="*/ 0 h 813"/>
                <a:gd name="T14" fmla="*/ 1106 w 1106"/>
                <a:gd name="T15" fmla="*/ 406 h 813"/>
                <a:gd name="T16" fmla="*/ 671 w 1106"/>
                <a:gd name="T17" fmla="*/ 813 h 813"/>
                <a:gd name="T18" fmla="*/ 407 w 1106"/>
                <a:gd name="T19" fmla="*/ 81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6" h="813">
                  <a:moveTo>
                    <a:pt x="407" y="813"/>
                  </a:moveTo>
                  <a:cubicBezTo>
                    <a:pt x="407" y="813"/>
                    <a:pt x="407" y="813"/>
                    <a:pt x="728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21"/>
                    <a:pt x="0" y="521"/>
                    <a:pt x="0" y="311"/>
                  </a:cubicBezTo>
                  <a:cubicBezTo>
                    <a:pt x="0" y="311"/>
                    <a:pt x="0" y="311"/>
                    <a:pt x="728" y="311"/>
                  </a:cubicBezTo>
                  <a:cubicBezTo>
                    <a:pt x="728" y="311"/>
                    <a:pt x="728" y="311"/>
                    <a:pt x="407" y="0"/>
                  </a:cubicBezTo>
                  <a:cubicBezTo>
                    <a:pt x="407" y="0"/>
                    <a:pt x="407" y="0"/>
                    <a:pt x="671" y="0"/>
                  </a:cubicBezTo>
                  <a:cubicBezTo>
                    <a:pt x="671" y="0"/>
                    <a:pt x="671" y="0"/>
                    <a:pt x="1106" y="406"/>
                  </a:cubicBezTo>
                  <a:cubicBezTo>
                    <a:pt x="1106" y="406"/>
                    <a:pt x="1106" y="406"/>
                    <a:pt x="671" y="813"/>
                  </a:cubicBezTo>
                  <a:cubicBezTo>
                    <a:pt x="671" y="813"/>
                    <a:pt x="671" y="813"/>
                    <a:pt x="407" y="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761038" y="296863"/>
            <a:ext cx="6400798" cy="6691062"/>
          </a:xfrm>
          <a:prstGeom prst="rect">
            <a:avLst/>
          </a:prstGeom>
          <a:noFill/>
        </p:spPr>
        <p:txBody>
          <a:bodyPr wrap="square" lIns="36576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What is the UI Fabric?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Adding UI Fabric to Web Parts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Responsive Design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Creating a UI Fabric Web Part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How to Use React Components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Q&amp;A</a:t>
            </a:r>
          </a:p>
          <a:p>
            <a:pPr>
              <a:lnSpc>
                <a:spcPct val="90000"/>
              </a:lnSpc>
              <a:spcBef>
                <a:spcPts val="1800"/>
              </a:spcBef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9661833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86095"/>
            <a:ext cx="12436475" cy="8280620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913A83-A6A3-9D41-8E6F-EE2FD5B38F85}"/>
              </a:ext>
            </a:extLst>
          </p:cNvPr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Two Options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Fabric Core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Fabric React</a:t>
            </a:r>
          </a:p>
        </p:txBody>
      </p:sp>
    </p:spTree>
    <p:extLst>
      <p:ext uri="{BB962C8B-B14F-4D97-AF65-F5344CB8AC3E}">
        <p14:creationId xmlns:p14="http://schemas.microsoft.com/office/powerpoint/2010/main" val="297628943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86094"/>
            <a:ext cx="12436475" cy="828061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913A83-A6A3-9D41-8E6F-EE2FD5B38F85}"/>
              </a:ext>
            </a:extLst>
          </p:cNvPr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Fabric Core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Open Source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Colors</a:t>
            </a:r>
          </a:p>
          <a:p>
            <a:r>
              <a:rPr lang="en-US" sz="3600" dirty="0">
                <a:solidFill>
                  <a:schemeClr val="bg1"/>
                </a:solidFill>
              </a:rPr>
              <a:t>Fonts, Sizes, Weights</a:t>
            </a:r>
          </a:p>
          <a:p>
            <a:r>
              <a:rPr lang="en-US" sz="3600" dirty="0">
                <a:solidFill>
                  <a:schemeClr val="bg1"/>
                </a:solidFill>
              </a:rPr>
              <a:t>Icons</a:t>
            </a:r>
          </a:p>
          <a:p>
            <a:r>
              <a:rPr lang="en-US" sz="3600" dirty="0">
                <a:solidFill>
                  <a:schemeClr val="bg1"/>
                </a:solidFill>
              </a:rPr>
              <a:t>Transitions</a:t>
            </a:r>
          </a:p>
          <a:p>
            <a:r>
              <a:rPr lang="en-US" sz="3600" dirty="0">
                <a:solidFill>
                  <a:schemeClr val="bg1"/>
                </a:solidFill>
              </a:rPr>
              <a:t>Responsive grid layout framework</a:t>
            </a:r>
          </a:p>
          <a:p>
            <a:r>
              <a:rPr lang="en-US" sz="3600" dirty="0">
                <a:solidFill>
                  <a:schemeClr val="bg1"/>
                </a:solidFill>
              </a:rPr>
              <a:t>Best used for non-React applications</a:t>
            </a:r>
          </a:p>
        </p:txBody>
      </p:sp>
    </p:spTree>
    <p:extLst>
      <p:ext uri="{BB962C8B-B14F-4D97-AF65-F5344CB8AC3E}">
        <p14:creationId xmlns:p14="http://schemas.microsoft.com/office/powerpoint/2010/main" val="3538370631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86094"/>
            <a:ext cx="12436475" cy="828061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913A83-A6A3-9D41-8E6F-EE2FD5B38F85}"/>
              </a:ext>
            </a:extLst>
          </p:cNvPr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Using Fabric Core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Include reference to CSS file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https://static2.sharepointonline.com/files/fabric/office-</a:t>
            </a:r>
            <a:r>
              <a:rPr lang="en-US" sz="1200" dirty="0" err="1">
                <a:solidFill>
                  <a:schemeClr val="bg1"/>
                </a:solidFill>
              </a:rPr>
              <a:t>ui</a:t>
            </a:r>
            <a:r>
              <a:rPr lang="en-US" sz="1200" dirty="0">
                <a:solidFill>
                  <a:schemeClr val="bg1"/>
                </a:solidFill>
              </a:rPr>
              <a:t>-fabric-core/6.0.0/</a:t>
            </a:r>
            <a:r>
              <a:rPr lang="en-US" sz="1200" dirty="0" err="1">
                <a:solidFill>
                  <a:schemeClr val="bg1"/>
                </a:solidFill>
              </a:rPr>
              <a:t>css</a:t>
            </a:r>
            <a:r>
              <a:rPr lang="en-US" sz="1200" dirty="0">
                <a:solidFill>
                  <a:schemeClr val="bg1"/>
                </a:solidFill>
              </a:rPr>
              <a:t>/fabric-6.0.0.scoped.css 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652180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CE7104D-C807-4F6F-8B59-65026BD3BF03}"/>
              </a:ext>
            </a:extLst>
          </p:cNvPr>
          <p:cNvSpPr/>
          <p:nvPr/>
        </p:nvSpPr>
        <p:spPr bwMode="auto">
          <a:xfrm>
            <a:off x="198437" y="144462"/>
            <a:ext cx="7086600" cy="6629400"/>
          </a:xfrm>
          <a:prstGeom prst="rect">
            <a:avLst/>
          </a:prstGeom>
          <a:solidFill>
            <a:srgbClr val="332F8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B423CD-4FB9-43D7-B24E-3DBE82E45E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301785" y="1576016"/>
            <a:ext cx="3000397" cy="30003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037" y="846178"/>
            <a:ext cx="2914385" cy="641165"/>
          </a:xfrm>
          <a:prstGeom prst="rect">
            <a:avLst/>
          </a:prstGeom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8BAEB575-8193-485D-8731-A4CE2DF70455}"/>
              </a:ext>
            </a:extLst>
          </p:cNvPr>
          <p:cNvSpPr txBox="1">
            <a:spLocks/>
          </p:cNvSpPr>
          <p:nvPr/>
        </p:nvSpPr>
        <p:spPr>
          <a:xfrm>
            <a:off x="631015" y="830262"/>
            <a:ext cx="6644959" cy="52578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D2D37C"/>
              </a:buClr>
              <a:buSzPct val="100000"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Derek Cash-Peterson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D2D37C"/>
              </a:buClr>
              <a:buSzPct val="100000"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A3A437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Principal Architect</a:t>
            </a:r>
          </a:p>
          <a:p>
            <a:pPr marL="0" indent="0">
              <a:lnSpc>
                <a:spcPts val="1500"/>
              </a:lnSpc>
              <a:spcBef>
                <a:spcPts val="2400"/>
              </a:spcBef>
              <a:buClr>
                <a:srgbClr val="D2D37C"/>
              </a:buClr>
              <a:buNone/>
              <a:defRPr/>
            </a:pPr>
            <a:r>
              <a:rPr lang="en-US" dirty="0">
                <a:solidFill>
                  <a:schemeClr val="bg1"/>
                </a:solidFill>
              </a:rPr>
              <a:t>Professional developer since 1999</a:t>
            </a:r>
          </a:p>
          <a:p>
            <a:pPr marL="0" indent="0">
              <a:lnSpc>
                <a:spcPts val="1500"/>
              </a:lnSpc>
              <a:spcBef>
                <a:spcPts val="2400"/>
              </a:spcBef>
              <a:buClr>
                <a:srgbClr val="D2D37C"/>
              </a:buClr>
              <a:buNone/>
              <a:defRPr/>
            </a:pPr>
            <a:r>
              <a:rPr lang="en-US" dirty="0">
                <a:solidFill>
                  <a:schemeClr val="bg1"/>
                </a:solidFill>
              </a:rPr>
              <a:t>Working with SharePoint since 2006</a:t>
            </a:r>
          </a:p>
          <a:p>
            <a:pPr marL="0" indent="0">
              <a:lnSpc>
                <a:spcPts val="1500"/>
              </a:lnSpc>
              <a:spcBef>
                <a:spcPts val="2400"/>
              </a:spcBef>
              <a:buClr>
                <a:srgbClr val="D2D37C"/>
              </a:buClr>
              <a:buNone/>
              <a:defRPr/>
            </a:pPr>
            <a:r>
              <a:rPr lang="en-US" dirty="0">
                <a:solidFill>
                  <a:schemeClr val="bg1"/>
                </a:solidFill>
              </a:rPr>
              <a:t>Specialize in branding/</a:t>
            </a:r>
            <a:r>
              <a:rPr lang="en-US" dirty="0" err="1">
                <a:solidFill>
                  <a:schemeClr val="bg1"/>
                </a:solidFill>
              </a:rPr>
              <a:t>ux</a:t>
            </a:r>
            <a:r>
              <a:rPr lang="en-US" dirty="0">
                <a:solidFill>
                  <a:schemeClr val="bg1"/>
                </a:solidFill>
              </a:rPr>
              <a:t> development</a:t>
            </a:r>
            <a:br>
              <a:rPr lang="en-US" dirty="0">
                <a:solidFill>
                  <a:schemeClr val="bg1"/>
                </a:solidFill>
              </a:rPr>
            </a:b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Clr>
                <a:srgbClr val="D2D37C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nl-NL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       </a:t>
            </a:r>
            <a:r>
              <a:rPr lang="nl-NL" sz="2000" dirty="0">
                <a:solidFill>
                  <a:schemeClr val="bg1"/>
                </a:solidFill>
              </a:rPr>
              <a:t>https://spdcp.com</a:t>
            </a:r>
          </a:p>
          <a:p>
            <a:pPr lvl="2" indent="-91440">
              <a:lnSpc>
                <a:spcPts val="1600"/>
              </a:lnSpc>
              <a:spcBef>
                <a:spcPts val="2400"/>
              </a:spcBef>
              <a:spcAft>
                <a:spcPts val="600"/>
              </a:spcAft>
              <a:buClr>
                <a:srgbClr val="D2D37C"/>
              </a:buClr>
              <a:buSzPct val="100000"/>
              <a:buFont typeface="Calibri" panose="020F0502020204030204" pitchFamily="34" charset="0"/>
              <a:buChar char=" "/>
              <a:defRPr/>
            </a:pPr>
            <a:r>
              <a:rPr lang="nl-NL" sz="2000" dirty="0" err="1">
                <a:solidFill>
                  <a:schemeClr val="bg1"/>
                </a:solidFill>
              </a:rPr>
              <a:t>linkedin.com</a:t>
            </a:r>
            <a:r>
              <a:rPr lang="nl-NL" sz="2000" dirty="0">
                <a:solidFill>
                  <a:schemeClr val="bg1"/>
                </a:solidFill>
              </a:rPr>
              <a:t>/in/derek-cash-peterson-6320752 </a:t>
            </a:r>
          </a:p>
          <a:p>
            <a:pPr lvl="2" indent="-91440">
              <a:lnSpc>
                <a:spcPts val="1600"/>
              </a:lnSpc>
              <a:spcBef>
                <a:spcPts val="2400"/>
              </a:spcBef>
              <a:spcAft>
                <a:spcPts val="600"/>
              </a:spcAft>
              <a:buClr>
                <a:srgbClr val="D2D37C"/>
              </a:buClr>
              <a:buSzPct val="100000"/>
              <a:buFont typeface="Calibri" panose="020F0502020204030204" pitchFamily="34" charset="0"/>
              <a:buChar char=" "/>
              <a:defRPr/>
            </a:pPr>
            <a:r>
              <a:rPr lang="nl-NL" sz="2000" dirty="0">
                <a:solidFill>
                  <a:schemeClr val="bg1"/>
                </a:solidFill>
              </a:rPr>
              <a:t>@</a:t>
            </a:r>
            <a:r>
              <a:rPr lang="nl-NL" sz="2000" dirty="0" err="1">
                <a:solidFill>
                  <a:schemeClr val="bg1"/>
                </a:solidFill>
              </a:rPr>
              <a:t>spdcp</a:t>
            </a:r>
            <a:endParaRPr lang="nl-NL" sz="2000" dirty="0">
              <a:solidFill>
                <a:schemeClr val="bg1"/>
              </a:solidFill>
            </a:endParaRPr>
          </a:p>
          <a:p>
            <a:pPr lvl="2" indent="-91440">
              <a:lnSpc>
                <a:spcPts val="1600"/>
              </a:lnSpc>
              <a:spcBef>
                <a:spcPts val="2400"/>
              </a:spcBef>
              <a:spcAft>
                <a:spcPts val="600"/>
              </a:spcAft>
              <a:buClr>
                <a:srgbClr val="D2D37C"/>
              </a:buClr>
              <a:buSzPct val="100000"/>
              <a:buFont typeface="Calibri" panose="020F0502020204030204" pitchFamily="34" charset="0"/>
              <a:buChar char=" "/>
              <a:defRPr/>
            </a:pPr>
            <a:r>
              <a:rPr lang="nl-NL" sz="2000" dirty="0" err="1">
                <a:solidFill>
                  <a:schemeClr val="bg1"/>
                </a:solidFill>
              </a:rPr>
              <a:t>https</a:t>
            </a:r>
            <a:r>
              <a:rPr lang="nl-NL" sz="2000" dirty="0">
                <a:solidFill>
                  <a:schemeClr val="bg1"/>
                </a:solidFill>
              </a:rPr>
              <a:t>://</a:t>
            </a:r>
            <a:r>
              <a:rPr lang="nl-NL" sz="2000" dirty="0" err="1">
                <a:solidFill>
                  <a:schemeClr val="bg1"/>
                </a:solidFill>
              </a:rPr>
              <a:t>github.com</a:t>
            </a:r>
            <a:r>
              <a:rPr lang="nl-NL" sz="2000" dirty="0">
                <a:solidFill>
                  <a:schemeClr val="bg1"/>
                </a:solidFill>
              </a:rPr>
              <a:t>/</a:t>
            </a:r>
            <a:r>
              <a:rPr lang="nl-NL" sz="2000" dirty="0" err="1">
                <a:solidFill>
                  <a:schemeClr val="bg1"/>
                </a:solidFill>
              </a:rPr>
              <a:t>dcashpeterson</a:t>
            </a:r>
            <a:r>
              <a:rPr lang="nl-NL" sz="2000" dirty="0">
                <a:solidFill>
                  <a:schemeClr val="bg1"/>
                </a:solidFill>
              </a:rPr>
              <a:t>/Public-Samples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D2D37C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D2D37C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>
                  <a:lumMod val="75000"/>
                  <a:lumOff val="25000"/>
                </a:sys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DF13BC1-A397-4A95-AAD7-DAE861B2D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775" y="4624035"/>
            <a:ext cx="342900" cy="3380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FC75A0F-568C-4B51-AD6F-313D620BEF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775" y="5242828"/>
            <a:ext cx="347472" cy="2780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14A12C-8278-470C-AD1C-97713C2CC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775" y="4031636"/>
            <a:ext cx="347472" cy="3425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BC2435-426B-4C4B-A597-11710690DD9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22775" y="5747625"/>
            <a:ext cx="347472" cy="347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3115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86094"/>
            <a:ext cx="12436475" cy="828061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913A83-A6A3-9D41-8E6F-EE2FD5B38F85}"/>
              </a:ext>
            </a:extLst>
          </p:cNvPr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Using Fabric Core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Include reference to CSS file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https://static2.sharepointonline.com/files/fabric/office-</a:t>
            </a:r>
            <a:r>
              <a:rPr lang="en-US" sz="1200" dirty="0" err="1">
                <a:solidFill>
                  <a:schemeClr val="bg1"/>
                </a:solidFill>
              </a:rPr>
              <a:t>ui</a:t>
            </a:r>
            <a:r>
              <a:rPr lang="en-US" sz="1200" dirty="0">
                <a:solidFill>
                  <a:schemeClr val="bg1"/>
                </a:solidFill>
              </a:rPr>
              <a:t>-fabric-core/6.0.0/</a:t>
            </a:r>
            <a:r>
              <a:rPr lang="en-US" sz="1200" dirty="0" err="1">
                <a:solidFill>
                  <a:schemeClr val="bg1"/>
                </a:solidFill>
              </a:rPr>
              <a:t>css</a:t>
            </a:r>
            <a:r>
              <a:rPr lang="en-US" sz="1200" dirty="0">
                <a:solidFill>
                  <a:schemeClr val="bg1"/>
                </a:solidFill>
              </a:rPr>
              <a:t>/fabric-6.0.0.scoped.css </a:t>
            </a:r>
            <a:br>
              <a:rPr lang="en-US" sz="12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Install with NPM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2000" b="1" dirty="0">
                <a:solidFill>
                  <a:schemeClr val="bg1"/>
                </a:solidFill>
              </a:rPr>
              <a:t>@</a:t>
            </a:r>
            <a:r>
              <a:rPr lang="en-US" sz="2000" b="1" dirty="0" err="1">
                <a:solidFill>
                  <a:schemeClr val="bg1"/>
                </a:solidFill>
              </a:rPr>
              <a:t>microsoft</a:t>
            </a:r>
            <a:r>
              <a:rPr lang="en-US" sz="2000" b="1" dirty="0">
                <a:solidFill>
                  <a:schemeClr val="bg1"/>
                </a:solidFill>
              </a:rPr>
              <a:t>/</a:t>
            </a:r>
            <a:r>
              <a:rPr lang="en-US" sz="2000" b="1" dirty="0" err="1">
                <a:solidFill>
                  <a:schemeClr val="bg1"/>
                </a:solidFill>
              </a:rPr>
              <a:t>sp</a:t>
            </a:r>
            <a:r>
              <a:rPr lang="en-US" sz="2000" b="1" dirty="0">
                <a:solidFill>
                  <a:schemeClr val="bg1"/>
                </a:solidFill>
              </a:rPr>
              <a:t>-office-</a:t>
            </a:r>
            <a:r>
              <a:rPr lang="en-US" sz="2000" b="1" dirty="0" err="1">
                <a:solidFill>
                  <a:schemeClr val="bg1"/>
                </a:solidFill>
              </a:rPr>
              <a:t>ui</a:t>
            </a:r>
            <a:r>
              <a:rPr lang="en-US" sz="2000" b="1" dirty="0">
                <a:solidFill>
                  <a:schemeClr val="bg1"/>
                </a:solidFill>
              </a:rPr>
              <a:t>-fabric-core</a:t>
            </a:r>
            <a:br>
              <a:rPr lang="en-US" sz="2000" b="1" dirty="0">
                <a:solidFill>
                  <a:schemeClr val="bg1"/>
                </a:solidFill>
              </a:rPr>
            </a:br>
            <a:br>
              <a:rPr lang="en-US" sz="2000" b="1" dirty="0">
                <a:solidFill>
                  <a:schemeClr val="bg1"/>
                </a:solidFill>
              </a:rPr>
            </a:b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39428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86094"/>
            <a:ext cx="12436475" cy="828061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913A83-A6A3-9D41-8E6F-EE2FD5B38F85}"/>
              </a:ext>
            </a:extLst>
          </p:cNvPr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Using Fabric Core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Include reference to CSS file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https://static2.sharepointonline.com/files/fabric/office-</a:t>
            </a:r>
            <a:r>
              <a:rPr lang="en-US" sz="1200" dirty="0" err="1">
                <a:solidFill>
                  <a:schemeClr val="bg1"/>
                </a:solidFill>
              </a:rPr>
              <a:t>ui</a:t>
            </a:r>
            <a:r>
              <a:rPr lang="en-US" sz="1200" dirty="0">
                <a:solidFill>
                  <a:schemeClr val="bg1"/>
                </a:solidFill>
              </a:rPr>
              <a:t>-fabric-core/6.0.0/</a:t>
            </a:r>
            <a:r>
              <a:rPr lang="en-US" sz="1200" dirty="0" err="1">
                <a:solidFill>
                  <a:schemeClr val="bg1"/>
                </a:solidFill>
              </a:rPr>
              <a:t>css</a:t>
            </a:r>
            <a:r>
              <a:rPr lang="en-US" sz="1200" dirty="0">
                <a:solidFill>
                  <a:schemeClr val="bg1"/>
                </a:solidFill>
              </a:rPr>
              <a:t>/fabric-6.0.0.scoped.css </a:t>
            </a:r>
            <a:br>
              <a:rPr lang="en-US" sz="12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Install with NPM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2000" b="1" dirty="0">
                <a:solidFill>
                  <a:schemeClr val="bg1"/>
                </a:solidFill>
              </a:rPr>
              <a:t>@</a:t>
            </a:r>
            <a:r>
              <a:rPr lang="en-US" sz="2000" b="1" dirty="0" err="1">
                <a:solidFill>
                  <a:schemeClr val="bg1"/>
                </a:solidFill>
              </a:rPr>
              <a:t>microsoft</a:t>
            </a:r>
            <a:r>
              <a:rPr lang="en-US" sz="2000" b="1" dirty="0">
                <a:solidFill>
                  <a:schemeClr val="bg1"/>
                </a:solidFill>
              </a:rPr>
              <a:t>/</a:t>
            </a:r>
            <a:r>
              <a:rPr lang="en-US" sz="2000" b="1" dirty="0" err="1">
                <a:solidFill>
                  <a:schemeClr val="bg1"/>
                </a:solidFill>
              </a:rPr>
              <a:t>sp</a:t>
            </a:r>
            <a:r>
              <a:rPr lang="en-US" sz="2000" b="1" dirty="0">
                <a:solidFill>
                  <a:schemeClr val="bg1"/>
                </a:solidFill>
              </a:rPr>
              <a:t>-office-</a:t>
            </a:r>
            <a:r>
              <a:rPr lang="en-US" sz="2000" b="1" dirty="0" err="1">
                <a:solidFill>
                  <a:schemeClr val="bg1"/>
                </a:solidFill>
              </a:rPr>
              <a:t>ui</a:t>
            </a:r>
            <a:r>
              <a:rPr lang="en-US" sz="2000" b="1" dirty="0">
                <a:solidFill>
                  <a:schemeClr val="bg1"/>
                </a:solidFill>
              </a:rPr>
              <a:t>-fabric-core</a:t>
            </a:r>
            <a:br>
              <a:rPr lang="en-US" sz="2000" b="1" dirty="0">
                <a:solidFill>
                  <a:schemeClr val="bg1"/>
                </a:solidFill>
              </a:rPr>
            </a:br>
            <a:br>
              <a:rPr lang="en-US" sz="2000" b="1" dirty="0">
                <a:solidFill>
                  <a:schemeClr val="bg1"/>
                </a:solidFill>
              </a:rPr>
            </a:br>
            <a:r>
              <a:rPr lang="en-US" sz="2000" b="1" dirty="0">
                <a:solidFill>
                  <a:schemeClr val="bg1"/>
                </a:solidFill>
              </a:rPr>
              <a:t>@import '~@</a:t>
            </a:r>
            <a:r>
              <a:rPr lang="en-US" sz="2000" b="1" dirty="0" err="1">
                <a:solidFill>
                  <a:schemeClr val="bg1"/>
                </a:solidFill>
              </a:rPr>
              <a:t>microsoft</a:t>
            </a:r>
            <a:r>
              <a:rPr lang="en-US" sz="2000" b="1" dirty="0">
                <a:solidFill>
                  <a:schemeClr val="bg1"/>
                </a:solidFill>
              </a:rPr>
              <a:t>/</a:t>
            </a:r>
            <a:r>
              <a:rPr lang="en-US" sz="2000" b="1" dirty="0" err="1">
                <a:solidFill>
                  <a:schemeClr val="bg1"/>
                </a:solidFill>
              </a:rPr>
              <a:t>sp</a:t>
            </a:r>
            <a:r>
              <a:rPr lang="en-US" sz="2000" b="1" dirty="0">
                <a:solidFill>
                  <a:schemeClr val="bg1"/>
                </a:solidFill>
              </a:rPr>
              <a:t>-office-</a:t>
            </a:r>
            <a:r>
              <a:rPr lang="en-US" sz="2000" b="1" dirty="0" err="1">
                <a:solidFill>
                  <a:schemeClr val="bg1"/>
                </a:solidFill>
              </a:rPr>
              <a:t>ui</a:t>
            </a:r>
            <a:r>
              <a:rPr lang="en-US" sz="2000" b="1" dirty="0">
                <a:solidFill>
                  <a:schemeClr val="bg1"/>
                </a:solidFill>
              </a:rPr>
              <a:t>-fabric-core/</a:t>
            </a:r>
            <a:r>
              <a:rPr lang="en-US" sz="2000" b="1" dirty="0" err="1">
                <a:solidFill>
                  <a:schemeClr val="bg1"/>
                </a:solidFill>
              </a:rPr>
              <a:t>dist</a:t>
            </a:r>
            <a:r>
              <a:rPr lang="en-US" sz="2000" b="1" dirty="0">
                <a:solidFill>
                  <a:schemeClr val="bg1"/>
                </a:solidFill>
              </a:rPr>
              <a:t>/sass/</a:t>
            </a:r>
            <a:r>
              <a:rPr lang="en-US" sz="2000" b="1" dirty="0" err="1">
                <a:solidFill>
                  <a:schemeClr val="bg1"/>
                </a:solidFill>
              </a:rPr>
              <a:t>SPFabricCore.scss</a:t>
            </a:r>
            <a:r>
              <a:rPr lang="en-US" sz="2000" b="1" dirty="0">
                <a:solidFill>
                  <a:schemeClr val="bg1"/>
                </a:solidFill>
              </a:rPr>
              <a:t>';</a:t>
            </a:r>
          </a:p>
        </p:txBody>
      </p:sp>
    </p:spTree>
    <p:extLst>
      <p:ext uri="{BB962C8B-B14F-4D97-AF65-F5344CB8AC3E}">
        <p14:creationId xmlns:p14="http://schemas.microsoft.com/office/powerpoint/2010/main" val="2866036043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86094"/>
            <a:ext cx="12436475" cy="828061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913A83-A6A3-9D41-8E6F-EE2FD5B38F85}"/>
              </a:ext>
            </a:extLst>
          </p:cNvPr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Using Fabric Core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Include reference to CSS file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https://static2.sharepointonline.com/files/fabric/office-</a:t>
            </a:r>
            <a:r>
              <a:rPr lang="en-US" sz="1200" dirty="0" err="1">
                <a:solidFill>
                  <a:schemeClr val="bg1"/>
                </a:solidFill>
              </a:rPr>
              <a:t>ui</a:t>
            </a:r>
            <a:r>
              <a:rPr lang="en-US" sz="1200" dirty="0">
                <a:solidFill>
                  <a:schemeClr val="bg1"/>
                </a:solidFill>
              </a:rPr>
              <a:t>-fabric-core/6.0.0/</a:t>
            </a:r>
            <a:r>
              <a:rPr lang="en-US" sz="1200" dirty="0" err="1">
                <a:solidFill>
                  <a:schemeClr val="bg1"/>
                </a:solidFill>
              </a:rPr>
              <a:t>css</a:t>
            </a:r>
            <a:r>
              <a:rPr lang="en-US" sz="1200" dirty="0">
                <a:solidFill>
                  <a:schemeClr val="bg1"/>
                </a:solidFill>
              </a:rPr>
              <a:t>/fabric-6.0.0.scoped.css </a:t>
            </a:r>
            <a:br>
              <a:rPr lang="en-US" sz="12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Install with NPM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2000" b="1" dirty="0">
                <a:solidFill>
                  <a:schemeClr val="bg1"/>
                </a:solidFill>
              </a:rPr>
              <a:t>@</a:t>
            </a:r>
            <a:r>
              <a:rPr lang="en-US" sz="2000" b="1" dirty="0" err="1">
                <a:solidFill>
                  <a:schemeClr val="bg1"/>
                </a:solidFill>
              </a:rPr>
              <a:t>microsoft</a:t>
            </a:r>
            <a:r>
              <a:rPr lang="en-US" sz="2000" b="1" dirty="0">
                <a:solidFill>
                  <a:schemeClr val="bg1"/>
                </a:solidFill>
              </a:rPr>
              <a:t>/</a:t>
            </a:r>
            <a:r>
              <a:rPr lang="en-US" sz="2000" b="1" dirty="0" err="1">
                <a:solidFill>
                  <a:schemeClr val="bg1"/>
                </a:solidFill>
              </a:rPr>
              <a:t>sp</a:t>
            </a:r>
            <a:r>
              <a:rPr lang="en-US" sz="2000" b="1" dirty="0">
                <a:solidFill>
                  <a:schemeClr val="bg1"/>
                </a:solidFill>
              </a:rPr>
              <a:t>-office-</a:t>
            </a:r>
            <a:r>
              <a:rPr lang="en-US" sz="2000" b="1" dirty="0" err="1">
                <a:solidFill>
                  <a:schemeClr val="bg1"/>
                </a:solidFill>
              </a:rPr>
              <a:t>ui</a:t>
            </a:r>
            <a:r>
              <a:rPr lang="en-US" sz="2000" b="1" dirty="0">
                <a:solidFill>
                  <a:schemeClr val="bg1"/>
                </a:solidFill>
              </a:rPr>
              <a:t>-fabric-core</a:t>
            </a:r>
            <a:br>
              <a:rPr lang="en-US" sz="2000" b="1" dirty="0">
                <a:solidFill>
                  <a:schemeClr val="bg1"/>
                </a:solidFill>
              </a:rPr>
            </a:br>
            <a:br>
              <a:rPr lang="en-US" sz="2000" b="1" dirty="0">
                <a:solidFill>
                  <a:schemeClr val="bg1"/>
                </a:solidFill>
              </a:rPr>
            </a:br>
            <a:r>
              <a:rPr lang="en-US" sz="2000" b="1" dirty="0">
                <a:solidFill>
                  <a:schemeClr val="bg1"/>
                </a:solidFill>
              </a:rPr>
              <a:t>@import '~@</a:t>
            </a:r>
            <a:r>
              <a:rPr lang="en-US" sz="2000" b="1" dirty="0" err="1">
                <a:solidFill>
                  <a:schemeClr val="bg1"/>
                </a:solidFill>
              </a:rPr>
              <a:t>microsoft</a:t>
            </a:r>
            <a:r>
              <a:rPr lang="en-US" sz="2000" b="1" dirty="0">
                <a:solidFill>
                  <a:schemeClr val="bg1"/>
                </a:solidFill>
              </a:rPr>
              <a:t>/</a:t>
            </a:r>
            <a:r>
              <a:rPr lang="en-US" sz="2000" b="1" dirty="0" err="1">
                <a:solidFill>
                  <a:schemeClr val="bg1"/>
                </a:solidFill>
              </a:rPr>
              <a:t>sp</a:t>
            </a:r>
            <a:r>
              <a:rPr lang="en-US" sz="2000" b="1" dirty="0">
                <a:solidFill>
                  <a:schemeClr val="bg1"/>
                </a:solidFill>
              </a:rPr>
              <a:t>-office-</a:t>
            </a:r>
            <a:r>
              <a:rPr lang="en-US" sz="2000" b="1" dirty="0" err="1">
                <a:solidFill>
                  <a:schemeClr val="bg1"/>
                </a:solidFill>
              </a:rPr>
              <a:t>ui</a:t>
            </a:r>
            <a:r>
              <a:rPr lang="en-US" sz="2000" b="1" dirty="0">
                <a:solidFill>
                  <a:schemeClr val="bg1"/>
                </a:solidFill>
              </a:rPr>
              <a:t>-fabric-core/</a:t>
            </a:r>
            <a:r>
              <a:rPr lang="en-US" sz="2000" b="1" dirty="0" err="1">
                <a:solidFill>
                  <a:schemeClr val="bg1"/>
                </a:solidFill>
              </a:rPr>
              <a:t>dist</a:t>
            </a:r>
            <a:r>
              <a:rPr lang="en-US" sz="2000" b="1" dirty="0">
                <a:solidFill>
                  <a:schemeClr val="bg1"/>
                </a:solidFill>
              </a:rPr>
              <a:t>/sass/</a:t>
            </a:r>
            <a:r>
              <a:rPr lang="en-US" sz="2000" b="1" dirty="0" err="1">
                <a:solidFill>
                  <a:schemeClr val="bg1"/>
                </a:solidFill>
              </a:rPr>
              <a:t>SPFabricCore.scss</a:t>
            </a:r>
            <a:r>
              <a:rPr lang="en-US" sz="2000" b="1" dirty="0">
                <a:solidFill>
                  <a:schemeClr val="bg1"/>
                </a:solidFill>
              </a:rPr>
              <a:t>';</a:t>
            </a:r>
            <a:br>
              <a:rPr lang="en-US" sz="2000" b="1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 </a:t>
            </a:r>
          </a:p>
          <a:p>
            <a:r>
              <a:rPr lang="en-US" sz="3600" dirty="0">
                <a:solidFill>
                  <a:schemeClr val="bg1"/>
                </a:solidFill>
              </a:rPr>
              <a:t>Included when you use @Microsoft/</a:t>
            </a:r>
            <a:r>
              <a:rPr lang="en-US" sz="3600" dirty="0" err="1">
                <a:solidFill>
                  <a:schemeClr val="bg1"/>
                </a:solidFill>
              </a:rPr>
              <a:t>sharepoint</a:t>
            </a:r>
            <a:r>
              <a:rPr lang="en-US" sz="3600" dirty="0">
                <a:solidFill>
                  <a:schemeClr val="bg1"/>
                </a:solidFill>
              </a:rPr>
              <a:t> and don’t choose React</a:t>
            </a:r>
          </a:p>
        </p:txBody>
      </p:sp>
    </p:spTree>
    <p:extLst>
      <p:ext uri="{BB962C8B-B14F-4D97-AF65-F5344CB8AC3E}">
        <p14:creationId xmlns:p14="http://schemas.microsoft.com/office/powerpoint/2010/main" val="624453900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86094"/>
            <a:ext cx="12436475" cy="828061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913A83-A6A3-9D41-8E6F-EE2FD5B38F85}"/>
              </a:ext>
            </a:extLst>
          </p:cNvPr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Fabric React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All the benefits of Fabric Core +++</a:t>
            </a:r>
          </a:p>
          <a:p>
            <a:r>
              <a:rPr lang="en-US" sz="3600" dirty="0">
                <a:solidFill>
                  <a:schemeClr val="bg1"/>
                </a:solidFill>
              </a:rPr>
              <a:t>Not the same as Fabric Core</a:t>
            </a:r>
          </a:p>
          <a:p>
            <a:r>
              <a:rPr lang="en-US" sz="3600" dirty="0">
                <a:solidFill>
                  <a:schemeClr val="bg1"/>
                </a:solidFill>
              </a:rPr>
              <a:t>Includes SCSS variables</a:t>
            </a:r>
          </a:p>
          <a:p>
            <a:r>
              <a:rPr lang="en-US" sz="3600" dirty="0">
                <a:solidFill>
                  <a:schemeClr val="bg1"/>
                </a:solidFill>
              </a:rPr>
              <a:t>Includes React Components</a:t>
            </a:r>
          </a:p>
          <a:p>
            <a:r>
              <a:rPr lang="en-US" sz="3600" dirty="0">
                <a:solidFill>
                  <a:schemeClr val="bg1"/>
                </a:solidFill>
              </a:rPr>
              <a:t>Best used for React applications</a:t>
            </a:r>
          </a:p>
        </p:txBody>
      </p:sp>
    </p:spTree>
    <p:extLst>
      <p:ext uri="{BB962C8B-B14F-4D97-AF65-F5344CB8AC3E}">
        <p14:creationId xmlns:p14="http://schemas.microsoft.com/office/powerpoint/2010/main" val="812540371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86094"/>
            <a:ext cx="12436475" cy="828061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913A83-A6A3-9D41-8E6F-EE2FD5B38F85}"/>
              </a:ext>
            </a:extLst>
          </p:cNvPr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Using Fabric React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Included when you use @Microsoft/</a:t>
            </a:r>
            <a:r>
              <a:rPr lang="en-US" sz="3600" dirty="0" err="1">
                <a:solidFill>
                  <a:schemeClr val="bg1"/>
                </a:solidFill>
              </a:rPr>
              <a:t>sharepoint</a:t>
            </a:r>
            <a:r>
              <a:rPr lang="en-US" sz="3600" dirty="0">
                <a:solidFill>
                  <a:schemeClr val="bg1"/>
                </a:solidFill>
              </a:rPr>
              <a:t> and you choose React</a:t>
            </a:r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148325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86094"/>
            <a:ext cx="12436475" cy="828061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913A83-A6A3-9D41-8E6F-EE2FD5B38F85}"/>
              </a:ext>
            </a:extLst>
          </p:cNvPr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Using Fabric React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>
                <a:solidFill>
                  <a:schemeClr val="bg1"/>
                </a:solidFill>
              </a:rPr>
              <a:t>Included when you use @Microsoft/</a:t>
            </a:r>
            <a:r>
              <a:rPr lang="en-US" sz="3600" dirty="0" err="1">
                <a:solidFill>
                  <a:schemeClr val="bg1"/>
                </a:solidFill>
              </a:rPr>
              <a:t>sharepoint</a:t>
            </a:r>
            <a:r>
              <a:rPr lang="en-US" sz="3600" dirty="0">
                <a:solidFill>
                  <a:schemeClr val="bg1"/>
                </a:solidFill>
              </a:rPr>
              <a:t> and you choose React</a:t>
            </a:r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Uninstall UI Fabric Core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2000" dirty="0" err="1">
                <a:solidFill>
                  <a:schemeClr val="bg1"/>
                </a:solidFill>
              </a:rPr>
              <a:t>npm</a:t>
            </a:r>
            <a:r>
              <a:rPr lang="en-US" sz="2000" dirty="0">
                <a:solidFill>
                  <a:schemeClr val="bg1"/>
                </a:solidFill>
              </a:rPr>
              <a:t> uninstall @</a:t>
            </a:r>
            <a:r>
              <a:rPr lang="en-US" sz="2000" dirty="0" err="1">
                <a:solidFill>
                  <a:schemeClr val="bg1"/>
                </a:solidFill>
              </a:rPr>
              <a:t>microsoft</a:t>
            </a:r>
            <a:r>
              <a:rPr lang="en-US" sz="2000" dirty="0">
                <a:solidFill>
                  <a:schemeClr val="bg1"/>
                </a:solidFill>
              </a:rPr>
              <a:t>/</a:t>
            </a:r>
            <a:r>
              <a:rPr lang="en-US" sz="2000" dirty="0" err="1">
                <a:solidFill>
                  <a:schemeClr val="bg1"/>
                </a:solidFill>
              </a:rPr>
              <a:t>sp</a:t>
            </a:r>
            <a:r>
              <a:rPr lang="en-US" sz="2000" dirty="0">
                <a:solidFill>
                  <a:schemeClr val="bg1"/>
                </a:solidFill>
              </a:rPr>
              <a:t>-office-</a:t>
            </a:r>
            <a:r>
              <a:rPr lang="en-US" sz="2000" dirty="0" err="1">
                <a:solidFill>
                  <a:schemeClr val="bg1"/>
                </a:solidFill>
              </a:rPr>
              <a:t>ui</a:t>
            </a:r>
            <a:r>
              <a:rPr lang="en-US" sz="2000" dirty="0">
                <a:solidFill>
                  <a:schemeClr val="bg1"/>
                </a:solidFill>
              </a:rPr>
              <a:t>-fabric-core --save</a:t>
            </a:r>
          </a:p>
        </p:txBody>
      </p:sp>
    </p:spTree>
    <p:extLst>
      <p:ext uri="{BB962C8B-B14F-4D97-AF65-F5344CB8AC3E}">
        <p14:creationId xmlns:p14="http://schemas.microsoft.com/office/powerpoint/2010/main" val="194831638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252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Look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10058401" cy="738664"/>
          </a:xfrm>
        </p:spPr>
        <p:txBody>
          <a:bodyPr/>
          <a:lstStyle/>
          <a:p>
            <a:r>
              <a:rPr lang="en-US" dirty="0"/>
              <a:t>A look at the Fabric Core and Fabric React</a:t>
            </a:r>
          </a:p>
        </p:txBody>
      </p:sp>
    </p:spTree>
    <p:extLst>
      <p:ext uri="{BB962C8B-B14F-4D97-AF65-F5344CB8AC3E}">
        <p14:creationId xmlns:p14="http://schemas.microsoft.com/office/powerpoint/2010/main" val="400616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1"/>
            <a:ext cx="14602605" cy="699452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6" y="296863"/>
            <a:ext cx="7483249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Tips and Tricks</a:t>
            </a:r>
          </a:p>
          <a:p>
            <a:r>
              <a:rPr lang="en-US" sz="3600" dirty="0">
                <a:solidFill>
                  <a:schemeClr val="bg1"/>
                </a:solidFill>
              </a:rPr>
              <a:t>Add media queries to change the size of type</a:t>
            </a:r>
          </a:p>
          <a:p>
            <a:r>
              <a:rPr lang="en-US" sz="3600" dirty="0">
                <a:solidFill>
                  <a:schemeClr val="bg1"/>
                </a:solidFill>
              </a:rPr>
              <a:t>Connect your web part to themes</a:t>
            </a:r>
          </a:p>
          <a:p>
            <a:r>
              <a:rPr lang="en-US" sz="3600" dirty="0">
                <a:solidFill>
                  <a:schemeClr val="bg1"/>
                </a:solidFill>
              </a:rPr>
              <a:t>Grid framework doesn’t work great in SharePoint</a:t>
            </a:r>
          </a:p>
          <a:p>
            <a:r>
              <a:rPr lang="en-US" sz="3600" dirty="0">
                <a:solidFill>
                  <a:schemeClr val="bg1"/>
                </a:solidFill>
              </a:rPr>
              <a:t>If you are creating a react app, uninstall the fabric core</a:t>
            </a:r>
          </a:p>
          <a:p>
            <a:r>
              <a:rPr lang="en-US" sz="3600" dirty="0">
                <a:solidFill>
                  <a:schemeClr val="bg1"/>
                </a:solidFill>
              </a:rPr>
              <a:t>Review your bundle</a:t>
            </a:r>
          </a:p>
        </p:txBody>
      </p:sp>
    </p:spTree>
    <p:extLst>
      <p:ext uri="{BB962C8B-B14F-4D97-AF65-F5344CB8AC3E}">
        <p14:creationId xmlns:p14="http://schemas.microsoft.com/office/powerpoint/2010/main" val="28725282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10058401" cy="738664"/>
          </a:xfrm>
        </p:spPr>
        <p:txBody>
          <a:bodyPr/>
          <a:lstStyle/>
          <a:p>
            <a:r>
              <a:rPr lang="en-US" dirty="0"/>
              <a:t>Review the Bundle</a:t>
            </a:r>
          </a:p>
        </p:txBody>
      </p:sp>
    </p:spTree>
    <p:extLst>
      <p:ext uri="{BB962C8B-B14F-4D97-AF65-F5344CB8AC3E}">
        <p14:creationId xmlns:p14="http://schemas.microsoft.com/office/powerpoint/2010/main" val="126164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274638" y="296863"/>
            <a:ext cx="5486400" cy="6400800"/>
          </a:xfrm>
          <a:prstGeom prst="rect">
            <a:avLst/>
          </a:prstGeom>
          <a:solidFill>
            <a:srgbClr val="332F8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9" cy="917575"/>
          </a:xfrm>
        </p:spPr>
        <p:txBody>
          <a:bodyPr/>
          <a:lstStyle/>
          <a:p>
            <a:r>
              <a:rPr lang="en-US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Agenda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4832350" y="2403115"/>
            <a:ext cx="708025" cy="712787"/>
            <a:chOff x="3044" y="3655"/>
            <a:chExt cx="446" cy="449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3044" y="3655"/>
              <a:ext cx="446" cy="449"/>
            </a:xfrm>
            <a:custGeom>
              <a:avLst/>
              <a:gdLst>
                <a:gd name="T0" fmla="*/ 1033 w 2081"/>
                <a:gd name="T1" fmla="*/ 2094 h 2094"/>
                <a:gd name="T2" fmla="*/ 0 w 2081"/>
                <a:gd name="T3" fmla="*/ 1038 h 2094"/>
                <a:gd name="T4" fmla="*/ 1033 w 2081"/>
                <a:gd name="T5" fmla="*/ 0 h 2094"/>
                <a:gd name="T6" fmla="*/ 2081 w 2081"/>
                <a:gd name="T7" fmla="*/ 1038 h 2094"/>
                <a:gd name="T8" fmla="*/ 1033 w 2081"/>
                <a:gd name="T9" fmla="*/ 2094 h 2094"/>
                <a:gd name="T10" fmla="*/ 1033 w 2081"/>
                <a:gd name="T11" fmla="*/ 125 h 2094"/>
                <a:gd name="T12" fmla="*/ 129 w 2081"/>
                <a:gd name="T13" fmla="*/ 1038 h 2094"/>
                <a:gd name="T14" fmla="*/ 1033 w 2081"/>
                <a:gd name="T15" fmla="*/ 1965 h 2094"/>
                <a:gd name="T16" fmla="*/ 1957 w 2081"/>
                <a:gd name="T17" fmla="*/ 1038 h 2094"/>
                <a:gd name="T18" fmla="*/ 1033 w 2081"/>
                <a:gd name="T19" fmla="*/ 125 h 2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1" h="2094">
                  <a:moveTo>
                    <a:pt x="1033" y="2094"/>
                  </a:moveTo>
                  <a:cubicBezTo>
                    <a:pt x="464" y="2094"/>
                    <a:pt x="0" y="1629"/>
                    <a:pt x="0" y="1038"/>
                  </a:cubicBezTo>
                  <a:cubicBezTo>
                    <a:pt x="0" y="461"/>
                    <a:pt x="464" y="0"/>
                    <a:pt x="1033" y="0"/>
                  </a:cubicBezTo>
                  <a:cubicBezTo>
                    <a:pt x="1622" y="0"/>
                    <a:pt x="2081" y="461"/>
                    <a:pt x="2081" y="1038"/>
                  </a:cubicBezTo>
                  <a:cubicBezTo>
                    <a:pt x="2081" y="1629"/>
                    <a:pt x="1622" y="2094"/>
                    <a:pt x="1033" y="2094"/>
                  </a:cubicBezTo>
                  <a:close/>
                  <a:moveTo>
                    <a:pt x="1033" y="125"/>
                  </a:moveTo>
                  <a:cubicBezTo>
                    <a:pt x="531" y="125"/>
                    <a:pt x="129" y="533"/>
                    <a:pt x="129" y="1038"/>
                  </a:cubicBezTo>
                  <a:cubicBezTo>
                    <a:pt x="129" y="1547"/>
                    <a:pt x="531" y="1965"/>
                    <a:pt x="1033" y="1965"/>
                  </a:cubicBezTo>
                  <a:cubicBezTo>
                    <a:pt x="1535" y="1965"/>
                    <a:pt x="1957" y="1547"/>
                    <a:pt x="1957" y="1038"/>
                  </a:cubicBezTo>
                  <a:cubicBezTo>
                    <a:pt x="1957" y="533"/>
                    <a:pt x="1535" y="125"/>
                    <a:pt x="1033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151" y="3790"/>
              <a:ext cx="237" cy="174"/>
            </a:xfrm>
            <a:custGeom>
              <a:avLst/>
              <a:gdLst>
                <a:gd name="T0" fmla="*/ 407 w 1106"/>
                <a:gd name="T1" fmla="*/ 813 h 813"/>
                <a:gd name="T2" fmla="*/ 728 w 1106"/>
                <a:gd name="T3" fmla="*/ 521 h 813"/>
                <a:gd name="T4" fmla="*/ 0 w 1106"/>
                <a:gd name="T5" fmla="*/ 521 h 813"/>
                <a:gd name="T6" fmla="*/ 0 w 1106"/>
                <a:gd name="T7" fmla="*/ 311 h 813"/>
                <a:gd name="T8" fmla="*/ 728 w 1106"/>
                <a:gd name="T9" fmla="*/ 311 h 813"/>
                <a:gd name="T10" fmla="*/ 407 w 1106"/>
                <a:gd name="T11" fmla="*/ 0 h 813"/>
                <a:gd name="T12" fmla="*/ 671 w 1106"/>
                <a:gd name="T13" fmla="*/ 0 h 813"/>
                <a:gd name="T14" fmla="*/ 1106 w 1106"/>
                <a:gd name="T15" fmla="*/ 406 h 813"/>
                <a:gd name="T16" fmla="*/ 671 w 1106"/>
                <a:gd name="T17" fmla="*/ 813 h 813"/>
                <a:gd name="T18" fmla="*/ 407 w 1106"/>
                <a:gd name="T19" fmla="*/ 81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6" h="813">
                  <a:moveTo>
                    <a:pt x="407" y="813"/>
                  </a:moveTo>
                  <a:cubicBezTo>
                    <a:pt x="407" y="813"/>
                    <a:pt x="407" y="813"/>
                    <a:pt x="728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21"/>
                    <a:pt x="0" y="521"/>
                    <a:pt x="0" y="311"/>
                  </a:cubicBezTo>
                  <a:cubicBezTo>
                    <a:pt x="0" y="311"/>
                    <a:pt x="0" y="311"/>
                    <a:pt x="728" y="311"/>
                  </a:cubicBezTo>
                  <a:cubicBezTo>
                    <a:pt x="728" y="311"/>
                    <a:pt x="728" y="311"/>
                    <a:pt x="407" y="0"/>
                  </a:cubicBezTo>
                  <a:cubicBezTo>
                    <a:pt x="407" y="0"/>
                    <a:pt x="407" y="0"/>
                    <a:pt x="671" y="0"/>
                  </a:cubicBezTo>
                  <a:cubicBezTo>
                    <a:pt x="671" y="0"/>
                    <a:pt x="671" y="0"/>
                    <a:pt x="1106" y="406"/>
                  </a:cubicBezTo>
                  <a:cubicBezTo>
                    <a:pt x="1106" y="406"/>
                    <a:pt x="1106" y="406"/>
                    <a:pt x="671" y="813"/>
                  </a:cubicBezTo>
                  <a:cubicBezTo>
                    <a:pt x="671" y="813"/>
                    <a:pt x="671" y="813"/>
                    <a:pt x="407" y="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761038" y="296863"/>
            <a:ext cx="6218237" cy="6691062"/>
          </a:xfrm>
          <a:prstGeom prst="rect">
            <a:avLst/>
          </a:prstGeom>
          <a:noFill/>
        </p:spPr>
        <p:txBody>
          <a:bodyPr wrap="square" lIns="36576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What is the UI Fabric?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Adding UI Fabric to Web Parts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Responsive Design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Creating a UI Fabric Web Part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How to Use React Components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Q&amp;A</a:t>
            </a:r>
          </a:p>
          <a:p>
            <a:pPr>
              <a:lnSpc>
                <a:spcPct val="90000"/>
              </a:lnSpc>
              <a:spcBef>
                <a:spcPts val="1800"/>
              </a:spcBef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9265159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274638" y="296863"/>
            <a:ext cx="5486400" cy="6400800"/>
          </a:xfrm>
          <a:prstGeom prst="rect">
            <a:avLst/>
          </a:prstGeom>
          <a:solidFill>
            <a:srgbClr val="332F8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9" cy="917575"/>
          </a:xfrm>
        </p:spPr>
        <p:txBody>
          <a:bodyPr/>
          <a:lstStyle/>
          <a:p>
            <a:r>
              <a:rPr lang="en-US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Agenda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4832350" y="397667"/>
            <a:ext cx="708025" cy="712787"/>
            <a:chOff x="3044" y="3655"/>
            <a:chExt cx="446" cy="449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3044" y="3655"/>
              <a:ext cx="446" cy="449"/>
            </a:xfrm>
            <a:custGeom>
              <a:avLst/>
              <a:gdLst>
                <a:gd name="T0" fmla="*/ 1033 w 2081"/>
                <a:gd name="T1" fmla="*/ 2094 h 2094"/>
                <a:gd name="T2" fmla="*/ 0 w 2081"/>
                <a:gd name="T3" fmla="*/ 1038 h 2094"/>
                <a:gd name="T4" fmla="*/ 1033 w 2081"/>
                <a:gd name="T5" fmla="*/ 0 h 2094"/>
                <a:gd name="T6" fmla="*/ 2081 w 2081"/>
                <a:gd name="T7" fmla="*/ 1038 h 2094"/>
                <a:gd name="T8" fmla="*/ 1033 w 2081"/>
                <a:gd name="T9" fmla="*/ 2094 h 2094"/>
                <a:gd name="T10" fmla="*/ 1033 w 2081"/>
                <a:gd name="T11" fmla="*/ 125 h 2094"/>
                <a:gd name="T12" fmla="*/ 129 w 2081"/>
                <a:gd name="T13" fmla="*/ 1038 h 2094"/>
                <a:gd name="T14" fmla="*/ 1033 w 2081"/>
                <a:gd name="T15" fmla="*/ 1965 h 2094"/>
                <a:gd name="T16" fmla="*/ 1957 w 2081"/>
                <a:gd name="T17" fmla="*/ 1038 h 2094"/>
                <a:gd name="T18" fmla="*/ 1033 w 2081"/>
                <a:gd name="T19" fmla="*/ 125 h 2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1" h="2094">
                  <a:moveTo>
                    <a:pt x="1033" y="2094"/>
                  </a:moveTo>
                  <a:cubicBezTo>
                    <a:pt x="464" y="2094"/>
                    <a:pt x="0" y="1629"/>
                    <a:pt x="0" y="1038"/>
                  </a:cubicBezTo>
                  <a:cubicBezTo>
                    <a:pt x="0" y="461"/>
                    <a:pt x="464" y="0"/>
                    <a:pt x="1033" y="0"/>
                  </a:cubicBezTo>
                  <a:cubicBezTo>
                    <a:pt x="1622" y="0"/>
                    <a:pt x="2081" y="461"/>
                    <a:pt x="2081" y="1038"/>
                  </a:cubicBezTo>
                  <a:cubicBezTo>
                    <a:pt x="2081" y="1629"/>
                    <a:pt x="1622" y="2094"/>
                    <a:pt x="1033" y="2094"/>
                  </a:cubicBezTo>
                  <a:close/>
                  <a:moveTo>
                    <a:pt x="1033" y="125"/>
                  </a:moveTo>
                  <a:cubicBezTo>
                    <a:pt x="531" y="125"/>
                    <a:pt x="129" y="533"/>
                    <a:pt x="129" y="1038"/>
                  </a:cubicBezTo>
                  <a:cubicBezTo>
                    <a:pt x="129" y="1547"/>
                    <a:pt x="531" y="1965"/>
                    <a:pt x="1033" y="1965"/>
                  </a:cubicBezTo>
                  <a:cubicBezTo>
                    <a:pt x="1535" y="1965"/>
                    <a:pt x="1957" y="1547"/>
                    <a:pt x="1957" y="1038"/>
                  </a:cubicBezTo>
                  <a:cubicBezTo>
                    <a:pt x="1957" y="533"/>
                    <a:pt x="1535" y="125"/>
                    <a:pt x="1033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151" y="3790"/>
              <a:ext cx="237" cy="174"/>
            </a:xfrm>
            <a:custGeom>
              <a:avLst/>
              <a:gdLst>
                <a:gd name="T0" fmla="*/ 407 w 1106"/>
                <a:gd name="T1" fmla="*/ 813 h 813"/>
                <a:gd name="T2" fmla="*/ 728 w 1106"/>
                <a:gd name="T3" fmla="*/ 521 h 813"/>
                <a:gd name="T4" fmla="*/ 0 w 1106"/>
                <a:gd name="T5" fmla="*/ 521 h 813"/>
                <a:gd name="T6" fmla="*/ 0 w 1106"/>
                <a:gd name="T7" fmla="*/ 311 h 813"/>
                <a:gd name="T8" fmla="*/ 728 w 1106"/>
                <a:gd name="T9" fmla="*/ 311 h 813"/>
                <a:gd name="T10" fmla="*/ 407 w 1106"/>
                <a:gd name="T11" fmla="*/ 0 h 813"/>
                <a:gd name="T12" fmla="*/ 671 w 1106"/>
                <a:gd name="T13" fmla="*/ 0 h 813"/>
                <a:gd name="T14" fmla="*/ 1106 w 1106"/>
                <a:gd name="T15" fmla="*/ 406 h 813"/>
                <a:gd name="T16" fmla="*/ 671 w 1106"/>
                <a:gd name="T17" fmla="*/ 813 h 813"/>
                <a:gd name="T18" fmla="*/ 407 w 1106"/>
                <a:gd name="T19" fmla="*/ 81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6" h="813">
                  <a:moveTo>
                    <a:pt x="407" y="813"/>
                  </a:moveTo>
                  <a:cubicBezTo>
                    <a:pt x="407" y="813"/>
                    <a:pt x="407" y="813"/>
                    <a:pt x="728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21"/>
                    <a:pt x="0" y="521"/>
                    <a:pt x="0" y="311"/>
                  </a:cubicBezTo>
                  <a:cubicBezTo>
                    <a:pt x="0" y="311"/>
                    <a:pt x="0" y="311"/>
                    <a:pt x="728" y="311"/>
                  </a:cubicBezTo>
                  <a:cubicBezTo>
                    <a:pt x="728" y="311"/>
                    <a:pt x="728" y="311"/>
                    <a:pt x="407" y="0"/>
                  </a:cubicBezTo>
                  <a:cubicBezTo>
                    <a:pt x="407" y="0"/>
                    <a:pt x="407" y="0"/>
                    <a:pt x="671" y="0"/>
                  </a:cubicBezTo>
                  <a:cubicBezTo>
                    <a:pt x="671" y="0"/>
                    <a:pt x="671" y="0"/>
                    <a:pt x="1106" y="406"/>
                  </a:cubicBezTo>
                  <a:cubicBezTo>
                    <a:pt x="1106" y="406"/>
                    <a:pt x="1106" y="406"/>
                    <a:pt x="671" y="813"/>
                  </a:cubicBezTo>
                  <a:cubicBezTo>
                    <a:pt x="671" y="813"/>
                    <a:pt x="671" y="813"/>
                    <a:pt x="407" y="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761038" y="296863"/>
            <a:ext cx="6218237" cy="6691062"/>
          </a:xfrm>
          <a:prstGeom prst="rect">
            <a:avLst/>
          </a:prstGeom>
          <a:noFill/>
        </p:spPr>
        <p:txBody>
          <a:bodyPr wrap="square" lIns="36576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What is the UI Fabric?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Adding UI Fabric to Web Parts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Responsive Design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Creating a UI Fabric Web Part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How to Use React Components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Q&amp;A</a:t>
            </a:r>
          </a:p>
          <a:p>
            <a:pPr>
              <a:lnSpc>
                <a:spcPct val="90000"/>
              </a:lnSpc>
              <a:spcBef>
                <a:spcPts val="1800"/>
              </a:spcBef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51872945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2176500"/>
            <a:ext cx="13756538" cy="917102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3"/>
            <a:ext cx="7673610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Quick Chat about </a:t>
            </a:r>
          </a:p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Responsive Design</a:t>
            </a:r>
          </a:p>
          <a:p>
            <a:pPr marL="0" indent="0">
              <a:buNone/>
            </a:pPr>
            <a:endParaRPr lang="en-US" dirty="0">
              <a:gradFill>
                <a:gsLst>
                  <a:gs pos="125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2157667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2176500"/>
            <a:ext cx="13756538" cy="917102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3"/>
            <a:ext cx="7673610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Quick Chat about </a:t>
            </a:r>
          </a:p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Responsive Design</a:t>
            </a:r>
          </a:p>
          <a:p>
            <a:pPr marL="0" indent="0">
              <a:buNone/>
            </a:pPr>
            <a:endParaRPr lang="en-US" dirty="0">
              <a:gradFill>
                <a:gsLst>
                  <a:gs pos="125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+mn-lt"/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Using HTML and CSS to resize, hide, shrink, or enlarge components across devices</a:t>
            </a:r>
          </a:p>
          <a:p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884514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2176500"/>
            <a:ext cx="13756538" cy="917102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3"/>
            <a:ext cx="7673610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Quick Chat about </a:t>
            </a:r>
          </a:p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Responsive Design</a:t>
            </a:r>
          </a:p>
          <a:p>
            <a:pPr marL="0" indent="0">
              <a:buNone/>
            </a:pPr>
            <a:endParaRPr lang="en-US" dirty="0">
              <a:gradFill>
                <a:gsLst>
                  <a:gs pos="125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+mn-lt"/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Using HTML and CSS to resize, hide, shrink, or enlarge components across devices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Mobile First Approach</a:t>
            </a:r>
          </a:p>
          <a:p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56504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2176500"/>
            <a:ext cx="13756538" cy="917102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3"/>
            <a:ext cx="7673610" cy="6400800"/>
          </a:xfrm>
          <a:prstGeom prst="rect">
            <a:avLst/>
          </a:prstGeom>
          <a:solidFill>
            <a:srgbClr val="A3A437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Quick Chat about </a:t>
            </a:r>
          </a:p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Responsive Design</a:t>
            </a:r>
          </a:p>
          <a:p>
            <a:pPr marL="0" indent="0">
              <a:buNone/>
            </a:pPr>
            <a:endParaRPr lang="en-US" dirty="0">
              <a:gradFill>
                <a:gsLst>
                  <a:gs pos="125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+mn-lt"/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Using HTML and CSS to resize, hide, shrink, or enlarge components across devices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Mobile First Approach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r>
              <a:rPr lang="en-US" sz="3600" dirty="0">
                <a:solidFill>
                  <a:schemeClr val="bg1"/>
                </a:solidFill>
              </a:rPr>
              <a:t>Think About Transitions</a:t>
            </a:r>
          </a:p>
        </p:txBody>
      </p:sp>
    </p:spTree>
    <p:extLst>
      <p:ext uri="{BB962C8B-B14F-4D97-AF65-F5344CB8AC3E}">
        <p14:creationId xmlns:p14="http://schemas.microsoft.com/office/powerpoint/2010/main" val="599306272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A1C3F48-F383-724B-9F21-9A73E1DB73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2176500"/>
            <a:ext cx="13756538" cy="91710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1209973"/>
            <a:ext cx="8723888" cy="3185382"/>
          </a:xfrm>
          <a:solidFill>
            <a:srgbClr val="A3A437">
              <a:alpha val="88000"/>
            </a:srgbClr>
          </a:solidFill>
        </p:spPr>
        <p:txBody>
          <a:bodyPr/>
          <a:lstStyle/>
          <a:p>
            <a:r>
              <a:rPr lang="en-US" dirty="0"/>
              <a:t>Your Web Part Should Look Great On Every Device and Every Size!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8E23AE-9DA3-9746-A757-77411AE23B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3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274638" y="296863"/>
            <a:ext cx="5486400" cy="6400800"/>
          </a:xfrm>
          <a:prstGeom prst="rect">
            <a:avLst/>
          </a:prstGeom>
          <a:solidFill>
            <a:srgbClr val="332F8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9" cy="917575"/>
          </a:xfrm>
        </p:spPr>
        <p:txBody>
          <a:bodyPr/>
          <a:lstStyle/>
          <a:p>
            <a:r>
              <a:rPr lang="en-US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Agenda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4832350" y="3400647"/>
            <a:ext cx="708025" cy="712787"/>
            <a:chOff x="3044" y="3655"/>
            <a:chExt cx="446" cy="449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3044" y="3655"/>
              <a:ext cx="446" cy="449"/>
            </a:xfrm>
            <a:custGeom>
              <a:avLst/>
              <a:gdLst>
                <a:gd name="T0" fmla="*/ 1033 w 2081"/>
                <a:gd name="T1" fmla="*/ 2094 h 2094"/>
                <a:gd name="T2" fmla="*/ 0 w 2081"/>
                <a:gd name="T3" fmla="*/ 1038 h 2094"/>
                <a:gd name="T4" fmla="*/ 1033 w 2081"/>
                <a:gd name="T5" fmla="*/ 0 h 2094"/>
                <a:gd name="T6" fmla="*/ 2081 w 2081"/>
                <a:gd name="T7" fmla="*/ 1038 h 2094"/>
                <a:gd name="T8" fmla="*/ 1033 w 2081"/>
                <a:gd name="T9" fmla="*/ 2094 h 2094"/>
                <a:gd name="T10" fmla="*/ 1033 w 2081"/>
                <a:gd name="T11" fmla="*/ 125 h 2094"/>
                <a:gd name="T12" fmla="*/ 129 w 2081"/>
                <a:gd name="T13" fmla="*/ 1038 h 2094"/>
                <a:gd name="T14" fmla="*/ 1033 w 2081"/>
                <a:gd name="T15" fmla="*/ 1965 h 2094"/>
                <a:gd name="T16" fmla="*/ 1957 w 2081"/>
                <a:gd name="T17" fmla="*/ 1038 h 2094"/>
                <a:gd name="T18" fmla="*/ 1033 w 2081"/>
                <a:gd name="T19" fmla="*/ 125 h 2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1" h="2094">
                  <a:moveTo>
                    <a:pt x="1033" y="2094"/>
                  </a:moveTo>
                  <a:cubicBezTo>
                    <a:pt x="464" y="2094"/>
                    <a:pt x="0" y="1629"/>
                    <a:pt x="0" y="1038"/>
                  </a:cubicBezTo>
                  <a:cubicBezTo>
                    <a:pt x="0" y="461"/>
                    <a:pt x="464" y="0"/>
                    <a:pt x="1033" y="0"/>
                  </a:cubicBezTo>
                  <a:cubicBezTo>
                    <a:pt x="1622" y="0"/>
                    <a:pt x="2081" y="461"/>
                    <a:pt x="2081" y="1038"/>
                  </a:cubicBezTo>
                  <a:cubicBezTo>
                    <a:pt x="2081" y="1629"/>
                    <a:pt x="1622" y="2094"/>
                    <a:pt x="1033" y="2094"/>
                  </a:cubicBezTo>
                  <a:close/>
                  <a:moveTo>
                    <a:pt x="1033" y="125"/>
                  </a:moveTo>
                  <a:cubicBezTo>
                    <a:pt x="531" y="125"/>
                    <a:pt x="129" y="533"/>
                    <a:pt x="129" y="1038"/>
                  </a:cubicBezTo>
                  <a:cubicBezTo>
                    <a:pt x="129" y="1547"/>
                    <a:pt x="531" y="1965"/>
                    <a:pt x="1033" y="1965"/>
                  </a:cubicBezTo>
                  <a:cubicBezTo>
                    <a:pt x="1535" y="1965"/>
                    <a:pt x="1957" y="1547"/>
                    <a:pt x="1957" y="1038"/>
                  </a:cubicBezTo>
                  <a:cubicBezTo>
                    <a:pt x="1957" y="533"/>
                    <a:pt x="1535" y="125"/>
                    <a:pt x="1033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151" y="3790"/>
              <a:ext cx="237" cy="174"/>
            </a:xfrm>
            <a:custGeom>
              <a:avLst/>
              <a:gdLst>
                <a:gd name="T0" fmla="*/ 407 w 1106"/>
                <a:gd name="T1" fmla="*/ 813 h 813"/>
                <a:gd name="T2" fmla="*/ 728 w 1106"/>
                <a:gd name="T3" fmla="*/ 521 h 813"/>
                <a:gd name="T4" fmla="*/ 0 w 1106"/>
                <a:gd name="T5" fmla="*/ 521 h 813"/>
                <a:gd name="T6" fmla="*/ 0 w 1106"/>
                <a:gd name="T7" fmla="*/ 311 h 813"/>
                <a:gd name="T8" fmla="*/ 728 w 1106"/>
                <a:gd name="T9" fmla="*/ 311 h 813"/>
                <a:gd name="T10" fmla="*/ 407 w 1106"/>
                <a:gd name="T11" fmla="*/ 0 h 813"/>
                <a:gd name="T12" fmla="*/ 671 w 1106"/>
                <a:gd name="T13" fmla="*/ 0 h 813"/>
                <a:gd name="T14" fmla="*/ 1106 w 1106"/>
                <a:gd name="T15" fmla="*/ 406 h 813"/>
                <a:gd name="T16" fmla="*/ 671 w 1106"/>
                <a:gd name="T17" fmla="*/ 813 h 813"/>
                <a:gd name="T18" fmla="*/ 407 w 1106"/>
                <a:gd name="T19" fmla="*/ 81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6" h="813">
                  <a:moveTo>
                    <a:pt x="407" y="813"/>
                  </a:moveTo>
                  <a:cubicBezTo>
                    <a:pt x="407" y="813"/>
                    <a:pt x="407" y="813"/>
                    <a:pt x="728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21"/>
                    <a:pt x="0" y="521"/>
                    <a:pt x="0" y="311"/>
                  </a:cubicBezTo>
                  <a:cubicBezTo>
                    <a:pt x="0" y="311"/>
                    <a:pt x="0" y="311"/>
                    <a:pt x="728" y="311"/>
                  </a:cubicBezTo>
                  <a:cubicBezTo>
                    <a:pt x="728" y="311"/>
                    <a:pt x="728" y="311"/>
                    <a:pt x="407" y="0"/>
                  </a:cubicBezTo>
                  <a:cubicBezTo>
                    <a:pt x="407" y="0"/>
                    <a:pt x="407" y="0"/>
                    <a:pt x="671" y="0"/>
                  </a:cubicBezTo>
                  <a:cubicBezTo>
                    <a:pt x="671" y="0"/>
                    <a:pt x="671" y="0"/>
                    <a:pt x="1106" y="406"/>
                  </a:cubicBezTo>
                  <a:cubicBezTo>
                    <a:pt x="1106" y="406"/>
                    <a:pt x="1106" y="406"/>
                    <a:pt x="671" y="813"/>
                  </a:cubicBezTo>
                  <a:cubicBezTo>
                    <a:pt x="671" y="813"/>
                    <a:pt x="671" y="813"/>
                    <a:pt x="407" y="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761038" y="296863"/>
            <a:ext cx="6218237" cy="6691062"/>
          </a:xfrm>
          <a:prstGeom prst="rect">
            <a:avLst/>
          </a:prstGeom>
          <a:noFill/>
        </p:spPr>
        <p:txBody>
          <a:bodyPr wrap="square" lIns="36576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What is the UI Fabric?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Adding UI Fabric to Web Parts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Responsive Design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Creating a UI Fabric Web Part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How to Use React Components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Q&amp;A</a:t>
            </a:r>
          </a:p>
          <a:p>
            <a:pPr>
              <a:lnSpc>
                <a:spcPct val="90000"/>
              </a:lnSpc>
              <a:spcBef>
                <a:spcPts val="1800"/>
              </a:spcBef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34486248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0"/>
            <a:ext cx="12436475" cy="8290983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6" y="296863"/>
            <a:ext cx="6463789" cy="640080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4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3 Ways to Beautify Your Web Parts</a:t>
            </a:r>
          </a:p>
          <a:p>
            <a:pPr marL="0" indent="0">
              <a:buNone/>
            </a:pPr>
            <a:endParaRPr lang="en-US" sz="4400" dirty="0">
              <a:gradFill>
                <a:gsLst>
                  <a:gs pos="125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Theme Enabled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Leverage UI Fabric React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Leverage </a:t>
            </a:r>
            <a:r>
              <a:rPr lang="en-US" dirty="0" err="1">
                <a:solidFill>
                  <a:schemeClr val="bg1"/>
                </a:solidFill>
              </a:rPr>
              <a:t>SPFx</a:t>
            </a:r>
            <a:r>
              <a:rPr lang="en-US" dirty="0">
                <a:solidFill>
                  <a:schemeClr val="bg1"/>
                </a:solidFill>
              </a:rPr>
              <a:t> UI Fabric Themes</a:t>
            </a:r>
          </a:p>
        </p:txBody>
      </p:sp>
    </p:spTree>
    <p:extLst>
      <p:ext uri="{BB962C8B-B14F-4D97-AF65-F5344CB8AC3E}">
        <p14:creationId xmlns:p14="http://schemas.microsoft.com/office/powerpoint/2010/main" val="689397618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252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1209973"/>
            <a:ext cx="10754432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10058401" cy="738664"/>
          </a:xfrm>
          <a:noFill/>
        </p:spPr>
        <p:txBody>
          <a:bodyPr/>
          <a:lstStyle/>
          <a:p>
            <a:r>
              <a:rPr lang="en-US" dirty="0"/>
              <a:t>Theme Enabled Web Part</a:t>
            </a:r>
          </a:p>
        </p:txBody>
      </p:sp>
    </p:spTree>
    <p:extLst>
      <p:ext uri="{BB962C8B-B14F-4D97-AF65-F5344CB8AC3E}">
        <p14:creationId xmlns:p14="http://schemas.microsoft.com/office/powerpoint/2010/main" val="208519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1209973"/>
            <a:ext cx="10754432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10058401" cy="738664"/>
          </a:xfrm>
          <a:noFill/>
        </p:spPr>
        <p:txBody>
          <a:bodyPr/>
          <a:lstStyle/>
          <a:p>
            <a:r>
              <a:rPr lang="en-US" dirty="0"/>
              <a:t>UI Fabric React</a:t>
            </a:r>
          </a:p>
        </p:txBody>
      </p:sp>
    </p:spTree>
    <p:extLst>
      <p:ext uri="{BB962C8B-B14F-4D97-AF65-F5344CB8AC3E}">
        <p14:creationId xmlns:p14="http://schemas.microsoft.com/office/powerpoint/2010/main" val="16109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274638" y="296863"/>
            <a:ext cx="5486400" cy="6400800"/>
          </a:xfrm>
          <a:prstGeom prst="rect">
            <a:avLst/>
          </a:prstGeom>
          <a:solidFill>
            <a:srgbClr val="332F8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9" cy="917575"/>
          </a:xfrm>
        </p:spPr>
        <p:txBody>
          <a:bodyPr/>
          <a:lstStyle/>
          <a:p>
            <a:r>
              <a:rPr lang="en-US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Agenda</a:t>
            </a:r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4832350" y="4450130"/>
            <a:ext cx="708025" cy="712787"/>
            <a:chOff x="3044" y="3655"/>
            <a:chExt cx="446" cy="449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3044" y="3655"/>
              <a:ext cx="446" cy="449"/>
            </a:xfrm>
            <a:custGeom>
              <a:avLst/>
              <a:gdLst>
                <a:gd name="T0" fmla="*/ 1033 w 2081"/>
                <a:gd name="T1" fmla="*/ 2094 h 2094"/>
                <a:gd name="T2" fmla="*/ 0 w 2081"/>
                <a:gd name="T3" fmla="*/ 1038 h 2094"/>
                <a:gd name="T4" fmla="*/ 1033 w 2081"/>
                <a:gd name="T5" fmla="*/ 0 h 2094"/>
                <a:gd name="T6" fmla="*/ 2081 w 2081"/>
                <a:gd name="T7" fmla="*/ 1038 h 2094"/>
                <a:gd name="T8" fmla="*/ 1033 w 2081"/>
                <a:gd name="T9" fmla="*/ 2094 h 2094"/>
                <a:gd name="T10" fmla="*/ 1033 w 2081"/>
                <a:gd name="T11" fmla="*/ 125 h 2094"/>
                <a:gd name="T12" fmla="*/ 129 w 2081"/>
                <a:gd name="T13" fmla="*/ 1038 h 2094"/>
                <a:gd name="T14" fmla="*/ 1033 w 2081"/>
                <a:gd name="T15" fmla="*/ 1965 h 2094"/>
                <a:gd name="T16" fmla="*/ 1957 w 2081"/>
                <a:gd name="T17" fmla="*/ 1038 h 2094"/>
                <a:gd name="T18" fmla="*/ 1033 w 2081"/>
                <a:gd name="T19" fmla="*/ 125 h 2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1" h="2094">
                  <a:moveTo>
                    <a:pt x="1033" y="2094"/>
                  </a:moveTo>
                  <a:cubicBezTo>
                    <a:pt x="464" y="2094"/>
                    <a:pt x="0" y="1629"/>
                    <a:pt x="0" y="1038"/>
                  </a:cubicBezTo>
                  <a:cubicBezTo>
                    <a:pt x="0" y="461"/>
                    <a:pt x="464" y="0"/>
                    <a:pt x="1033" y="0"/>
                  </a:cubicBezTo>
                  <a:cubicBezTo>
                    <a:pt x="1622" y="0"/>
                    <a:pt x="2081" y="461"/>
                    <a:pt x="2081" y="1038"/>
                  </a:cubicBezTo>
                  <a:cubicBezTo>
                    <a:pt x="2081" y="1629"/>
                    <a:pt x="1622" y="2094"/>
                    <a:pt x="1033" y="2094"/>
                  </a:cubicBezTo>
                  <a:close/>
                  <a:moveTo>
                    <a:pt x="1033" y="125"/>
                  </a:moveTo>
                  <a:cubicBezTo>
                    <a:pt x="531" y="125"/>
                    <a:pt x="129" y="533"/>
                    <a:pt x="129" y="1038"/>
                  </a:cubicBezTo>
                  <a:cubicBezTo>
                    <a:pt x="129" y="1547"/>
                    <a:pt x="531" y="1965"/>
                    <a:pt x="1033" y="1965"/>
                  </a:cubicBezTo>
                  <a:cubicBezTo>
                    <a:pt x="1535" y="1965"/>
                    <a:pt x="1957" y="1547"/>
                    <a:pt x="1957" y="1038"/>
                  </a:cubicBezTo>
                  <a:cubicBezTo>
                    <a:pt x="1957" y="533"/>
                    <a:pt x="1535" y="125"/>
                    <a:pt x="1033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151" y="3790"/>
              <a:ext cx="237" cy="174"/>
            </a:xfrm>
            <a:custGeom>
              <a:avLst/>
              <a:gdLst>
                <a:gd name="T0" fmla="*/ 407 w 1106"/>
                <a:gd name="T1" fmla="*/ 813 h 813"/>
                <a:gd name="T2" fmla="*/ 728 w 1106"/>
                <a:gd name="T3" fmla="*/ 521 h 813"/>
                <a:gd name="T4" fmla="*/ 0 w 1106"/>
                <a:gd name="T5" fmla="*/ 521 h 813"/>
                <a:gd name="T6" fmla="*/ 0 w 1106"/>
                <a:gd name="T7" fmla="*/ 311 h 813"/>
                <a:gd name="T8" fmla="*/ 728 w 1106"/>
                <a:gd name="T9" fmla="*/ 311 h 813"/>
                <a:gd name="T10" fmla="*/ 407 w 1106"/>
                <a:gd name="T11" fmla="*/ 0 h 813"/>
                <a:gd name="T12" fmla="*/ 671 w 1106"/>
                <a:gd name="T13" fmla="*/ 0 h 813"/>
                <a:gd name="T14" fmla="*/ 1106 w 1106"/>
                <a:gd name="T15" fmla="*/ 406 h 813"/>
                <a:gd name="T16" fmla="*/ 671 w 1106"/>
                <a:gd name="T17" fmla="*/ 813 h 813"/>
                <a:gd name="T18" fmla="*/ 407 w 1106"/>
                <a:gd name="T19" fmla="*/ 81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6" h="813">
                  <a:moveTo>
                    <a:pt x="407" y="813"/>
                  </a:moveTo>
                  <a:cubicBezTo>
                    <a:pt x="407" y="813"/>
                    <a:pt x="407" y="813"/>
                    <a:pt x="728" y="521"/>
                  </a:cubicBezTo>
                  <a:cubicBezTo>
                    <a:pt x="0" y="521"/>
                    <a:pt x="0" y="521"/>
                    <a:pt x="0" y="521"/>
                  </a:cubicBezTo>
                  <a:cubicBezTo>
                    <a:pt x="0" y="521"/>
                    <a:pt x="0" y="521"/>
                    <a:pt x="0" y="311"/>
                  </a:cubicBezTo>
                  <a:cubicBezTo>
                    <a:pt x="0" y="311"/>
                    <a:pt x="0" y="311"/>
                    <a:pt x="728" y="311"/>
                  </a:cubicBezTo>
                  <a:cubicBezTo>
                    <a:pt x="728" y="311"/>
                    <a:pt x="728" y="311"/>
                    <a:pt x="407" y="0"/>
                  </a:cubicBezTo>
                  <a:cubicBezTo>
                    <a:pt x="407" y="0"/>
                    <a:pt x="407" y="0"/>
                    <a:pt x="671" y="0"/>
                  </a:cubicBezTo>
                  <a:cubicBezTo>
                    <a:pt x="671" y="0"/>
                    <a:pt x="671" y="0"/>
                    <a:pt x="1106" y="406"/>
                  </a:cubicBezTo>
                  <a:cubicBezTo>
                    <a:pt x="1106" y="406"/>
                    <a:pt x="1106" y="406"/>
                    <a:pt x="671" y="813"/>
                  </a:cubicBezTo>
                  <a:cubicBezTo>
                    <a:pt x="671" y="813"/>
                    <a:pt x="671" y="813"/>
                    <a:pt x="407" y="8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761038" y="296863"/>
            <a:ext cx="6675437" cy="6691062"/>
          </a:xfrm>
          <a:prstGeom prst="rect">
            <a:avLst/>
          </a:prstGeom>
          <a:noFill/>
        </p:spPr>
        <p:txBody>
          <a:bodyPr wrap="square" lIns="36576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What is the UI Fabric?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Adding UI Fabric to Web Parts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Responsive Design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Creating a UI Fabric Web Part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How to Use React Components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Q&amp;A</a:t>
            </a:r>
          </a:p>
          <a:p>
            <a:pPr>
              <a:lnSpc>
                <a:spcPct val="90000"/>
              </a:lnSpc>
              <a:spcBef>
                <a:spcPts val="1800"/>
              </a:spcBef>
              <a:spcAft>
                <a:spcPts val="600"/>
              </a:spcAft>
            </a:pP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8300669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CBAE5B-7C4A-6E4F-A405-D146466A52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436475" cy="932735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1209973"/>
            <a:ext cx="6442355" cy="1181862"/>
          </a:xfrm>
          <a:solidFill>
            <a:srgbClr val="332F81">
              <a:alpha val="88000"/>
            </a:srgbClr>
          </a:solidFill>
        </p:spPr>
        <p:txBody>
          <a:bodyPr/>
          <a:lstStyle/>
          <a:p>
            <a:r>
              <a:rPr lang="en-US" dirty="0"/>
              <a:t>Designers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D09A1B-254D-9B4D-B53D-DA358FD900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05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1209973"/>
            <a:ext cx="10754432" cy="118186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10058401" cy="738664"/>
          </a:xfrm>
          <a:noFill/>
        </p:spPr>
        <p:txBody>
          <a:bodyPr/>
          <a:lstStyle/>
          <a:p>
            <a:r>
              <a:rPr lang="en-US" dirty="0" err="1"/>
              <a:t>SPFx</a:t>
            </a:r>
            <a:r>
              <a:rPr lang="en-US" dirty="0"/>
              <a:t> UI Fabric Themes</a:t>
            </a:r>
          </a:p>
        </p:txBody>
      </p:sp>
    </p:spTree>
    <p:extLst>
      <p:ext uri="{BB962C8B-B14F-4D97-AF65-F5344CB8AC3E}">
        <p14:creationId xmlns:p14="http://schemas.microsoft.com/office/powerpoint/2010/main" val="13197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-2072746" y="-1740563"/>
            <a:ext cx="16581968" cy="1243647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2"/>
            <a:ext cx="6793428" cy="6120414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311956340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-2072746" y="-1740563"/>
            <a:ext cx="16581968" cy="1243647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2"/>
            <a:ext cx="6793428" cy="6120414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Recap</a:t>
            </a:r>
          </a:p>
          <a:p>
            <a:r>
              <a:rPr lang="en-US" sz="3200" dirty="0">
                <a:solidFill>
                  <a:schemeClr val="bg1"/>
                </a:solidFill>
              </a:rPr>
              <a:t>Learned what the UI Fabric is and how we can add it to our web parts</a:t>
            </a:r>
          </a:p>
        </p:txBody>
      </p:sp>
    </p:spTree>
    <p:extLst>
      <p:ext uri="{BB962C8B-B14F-4D97-AF65-F5344CB8AC3E}">
        <p14:creationId xmlns:p14="http://schemas.microsoft.com/office/powerpoint/2010/main" val="347192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-2072746" y="-1740563"/>
            <a:ext cx="16581968" cy="1243647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2"/>
            <a:ext cx="6793428" cy="6120414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Recap</a:t>
            </a:r>
          </a:p>
          <a:p>
            <a:r>
              <a:rPr lang="en-US" sz="3200" dirty="0">
                <a:solidFill>
                  <a:schemeClr val="bg1"/>
                </a:solidFill>
              </a:rPr>
              <a:t>Learned what the UI Fabric is and how we can add it to our web parts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Talked about responsive design and accessibility</a:t>
            </a:r>
          </a:p>
        </p:txBody>
      </p:sp>
    </p:spTree>
    <p:extLst>
      <p:ext uri="{BB962C8B-B14F-4D97-AF65-F5344CB8AC3E}">
        <p14:creationId xmlns:p14="http://schemas.microsoft.com/office/powerpoint/2010/main" val="259785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-2072746" y="-1740563"/>
            <a:ext cx="16581968" cy="1243647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2"/>
            <a:ext cx="6793428" cy="6120414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Recap</a:t>
            </a:r>
          </a:p>
          <a:p>
            <a:r>
              <a:rPr lang="en-US" sz="3200" dirty="0">
                <a:solidFill>
                  <a:schemeClr val="bg1"/>
                </a:solidFill>
              </a:rPr>
              <a:t>Learned what the UI Fabric is and how we can add it to our web parts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Talked about responsive design and accessibility</a:t>
            </a:r>
          </a:p>
          <a:p>
            <a:r>
              <a:rPr lang="en-US" sz="3200" dirty="0">
                <a:solidFill>
                  <a:schemeClr val="bg1"/>
                </a:solidFill>
              </a:rPr>
              <a:t>Looked at several ways to incorporate the UI Fabric into your web parts</a:t>
            </a:r>
          </a:p>
        </p:txBody>
      </p:sp>
    </p:spTree>
    <p:extLst>
      <p:ext uri="{BB962C8B-B14F-4D97-AF65-F5344CB8AC3E}">
        <p14:creationId xmlns:p14="http://schemas.microsoft.com/office/powerpoint/2010/main" val="595570984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-2072746" y="-1740563"/>
            <a:ext cx="16581968" cy="1243647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2"/>
            <a:ext cx="6793428" cy="6120414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Recap</a:t>
            </a:r>
          </a:p>
          <a:p>
            <a:r>
              <a:rPr lang="en-US" sz="3200" dirty="0">
                <a:solidFill>
                  <a:schemeClr val="bg1"/>
                </a:solidFill>
              </a:rPr>
              <a:t>Learned what the UI Fabric is and how we can add it to our web parts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Talked about responsive design and accessibility</a:t>
            </a:r>
          </a:p>
          <a:p>
            <a:r>
              <a:rPr lang="en-US" sz="3200" dirty="0">
                <a:solidFill>
                  <a:schemeClr val="bg1"/>
                </a:solidFill>
              </a:rPr>
              <a:t>Looked at several ways to incorporate the UI Fabric into your web parts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Looked at examples of UI Fabric in action</a:t>
            </a:r>
          </a:p>
        </p:txBody>
      </p:sp>
    </p:spTree>
    <p:extLst>
      <p:ext uri="{BB962C8B-B14F-4D97-AF65-F5344CB8AC3E}">
        <p14:creationId xmlns:p14="http://schemas.microsoft.com/office/powerpoint/2010/main" val="2006417071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-2072746" y="-1740563"/>
            <a:ext cx="16581968" cy="12436475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7" y="296862"/>
            <a:ext cx="6793428" cy="621047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Recap</a:t>
            </a:r>
          </a:p>
          <a:p>
            <a:r>
              <a:rPr lang="en-US" sz="3200" dirty="0">
                <a:solidFill>
                  <a:schemeClr val="bg1"/>
                </a:solidFill>
              </a:rPr>
              <a:t>Learned what the UI Fabric is and how we can add it to our web parts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Talked about responsive design and accessibility</a:t>
            </a:r>
          </a:p>
          <a:p>
            <a:r>
              <a:rPr lang="en-US" sz="3200" dirty="0">
                <a:solidFill>
                  <a:schemeClr val="bg1"/>
                </a:solidFill>
              </a:rPr>
              <a:t>Looked at several ways to incorporate the UI Fabric into your web parts</a:t>
            </a:r>
          </a:p>
          <a:p>
            <a:r>
              <a:rPr lang="en-US" sz="3200" dirty="0">
                <a:solidFill>
                  <a:schemeClr val="bg1"/>
                </a:solidFill>
              </a:rPr>
              <a:t>Looked at examples of UI Fabric in action</a:t>
            </a:r>
          </a:p>
          <a:p>
            <a:r>
              <a:rPr lang="en-US" sz="3200" dirty="0">
                <a:solidFill>
                  <a:schemeClr val="bg1"/>
                </a:solidFill>
              </a:rPr>
              <a:t>Talked about the importance of branding on the user experience</a:t>
            </a:r>
          </a:p>
        </p:txBody>
      </p:sp>
    </p:spTree>
    <p:extLst>
      <p:ext uri="{BB962C8B-B14F-4D97-AF65-F5344CB8AC3E}">
        <p14:creationId xmlns:p14="http://schemas.microsoft.com/office/powerpoint/2010/main" val="4096316080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Time for Q&amp;A…</a:t>
            </a:r>
          </a:p>
        </p:txBody>
      </p:sp>
    </p:spTree>
    <p:extLst>
      <p:ext uri="{BB962C8B-B14F-4D97-AF65-F5344CB8AC3E}">
        <p14:creationId xmlns:p14="http://schemas.microsoft.com/office/powerpoint/2010/main" val="381450592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Resources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505849"/>
          </a:xfrm>
        </p:spPr>
        <p:txBody>
          <a:bodyPr/>
          <a:lstStyle/>
          <a:p>
            <a:pPr indent="-457200"/>
            <a:r>
              <a:rPr lang="en-US" sz="2400" dirty="0">
                <a:solidFill>
                  <a:srgbClr val="A3A437"/>
                </a:solidFill>
              </a:rPr>
              <a:t>UI Fabric Site - </a:t>
            </a:r>
            <a:r>
              <a:rPr lang="en-US" sz="2400" dirty="0">
                <a:hlinkClick r:id="rId3"/>
              </a:rPr>
              <a:t>https://developer.microsoft.com/en-us/fabric#/</a:t>
            </a:r>
            <a:endParaRPr lang="en-US" sz="2400" dirty="0"/>
          </a:p>
          <a:p>
            <a:pPr indent="-457200"/>
            <a:endParaRPr lang="en-US" sz="2400" dirty="0">
              <a:solidFill>
                <a:srgbClr val="A3A437"/>
              </a:solidFill>
            </a:endParaRPr>
          </a:p>
          <a:p>
            <a:pPr indent="-457200"/>
            <a:r>
              <a:rPr lang="en-US" sz="2400" dirty="0">
                <a:solidFill>
                  <a:srgbClr val="A3A437"/>
                </a:solidFill>
              </a:rPr>
              <a:t>UI Fabric Icons - </a:t>
            </a:r>
            <a:r>
              <a:rPr lang="en-US" sz="2400" dirty="0">
                <a:hlinkClick r:id="rId4"/>
              </a:rPr>
              <a:t>https://uifabricicons.azurewebsites.net/</a:t>
            </a:r>
            <a:endParaRPr lang="en-US" sz="2400" dirty="0"/>
          </a:p>
          <a:p>
            <a:pPr indent="-457200"/>
            <a:endParaRPr lang="en-US" sz="2400" dirty="0">
              <a:solidFill>
                <a:srgbClr val="A3A437"/>
              </a:solidFill>
            </a:endParaRPr>
          </a:p>
          <a:p>
            <a:pPr indent="-457200"/>
            <a:r>
              <a:rPr lang="en-US" sz="2400" dirty="0" err="1">
                <a:solidFill>
                  <a:srgbClr val="A3A437"/>
                </a:solidFill>
              </a:rPr>
              <a:t>SPFx</a:t>
            </a:r>
            <a:r>
              <a:rPr lang="en-US" sz="2400" dirty="0">
                <a:solidFill>
                  <a:srgbClr val="A3A437"/>
                </a:solidFill>
              </a:rPr>
              <a:t>-</a:t>
            </a:r>
            <a:r>
              <a:rPr lang="en-US" sz="2400" dirty="0" err="1">
                <a:solidFill>
                  <a:srgbClr val="A3A437"/>
                </a:solidFill>
              </a:rPr>
              <a:t>uifabric</a:t>
            </a:r>
            <a:r>
              <a:rPr lang="en-US" sz="2400" dirty="0">
                <a:solidFill>
                  <a:srgbClr val="A3A437"/>
                </a:solidFill>
              </a:rPr>
              <a:t>-themes - </a:t>
            </a:r>
            <a:r>
              <a:rPr lang="en-US" sz="2400" dirty="0">
                <a:hlinkClick r:id="rId5"/>
              </a:rPr>
              <a:t>https://github.com/n8design/spfx-uifabric-themes</a:t>
            </a:r>
            <a:endParaRPr lang="en-US" sz="2400" dirty="0">
              <a:solidFill>
                <a:srgbClr val="A3A437"/>
              </a:solidFill>
            </a:endParaRPr>
          </a:p>
          <a:p>
            <a:pPr indent="-457200"/>
            <a:endParaRPr lang="en-US" sz="2400" dirty="0">
              <a:solidFill>
                <a:srgbClr val="A3A437"/>
              </a:solidFill>
            </a:endParaRPr>
          </a:p>
          <a:p>
            <a:pPr indent="-457200"/>
            <a:r>
              <a:rPr lang="en-US" sz="2400" dirty="0">
                <a:solidFill>
                  <a:srgbClr val="A3A437"/>
                </a:solidFill>
              </a:rPr>
              <a:t>Responsive Design Guidelines – </a:t>
            </a:r>
            <a:r>
              <a:rPr lang="en-US" sz="2400" dirty="0">
                <a:hlinkClick r:id="rId6"/>
              </a:rPr>
              <a:t>https://www.w3schools.com/html/html_responsive.asp</a:t>
            </a:r>
            <a:r>
              <a:rPr lang="en-US" sz="2400" dirty="0">
                <a:solidFill>
                  <a:srgbClr val="A3A437"/>
                </a:solidFill>
              </a:rPr>
              <a:t> </a:t>
            </a:r>
          </a:p>
          <a:p>
            <a:pPr indent="-457200"/>
            <a:endParaRPr lang="en-US" sz="2400" dirty="0">
              <a:solidFill>
                <a:srgbClr val="A3A437"/>
              </a:solidFill>
            </a:endParaRPr>
          </a:p>
          <a:p>
            <a:pPr indent="-457200"/>
            <a:r>
              <a:rPr lang="en-US" sz="2400" dirty="0">
                <a:solidFill>
                  <a:srgbClr val="A3A437"/>
                </a:solidFill>
              </a:rPr>
              <a:t>Web Accessibility Guidelines - </a:t>
            </a:r>
            <a:r>
              <a:rPr lang="en-US" sz="2400" dirty="0">
                <a:hlinkClick r:id="rId7"/>
              </a:rPr>
              <a:t>https://www.w3.org/WAI/standards-guidelines/wcag/</a:t>
            </a:r>
            <a:endParaRPr lang="en-US" sz="2400" dirty="0"/>
          </a:p>
          <a:p>
            <a:pPr indent="-457200"/>
            <a:br>
              <a:rPr lang="en-US" sz="2400" dirty="0">
                <a:solidFill>
                  <a:srgbClr val="A3A437"/>
                </a:solidFill>
              </a:rPr>
            </a:br>
            <a:r>
              <a:rPr lang="en-US" sz="2400" dirty="0">
                <a:solidFill>
                  <a:srgbClr val="A3A437"/>
                </a:solidFill>
              </a:rPr>
              <a:t>The Code - </a:t>
            </a:r>
            <a:r>
              <a:rPr lang="en-US" sz="2400" dirty="0">
                <a:hlinkClick r:id="rId8"/>
              </a:rPr>
              <a:t>https://github.com/dcashpeterson/Public-Samples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794255249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ACE60-953D-4F0E-8158-9A7AB4FCE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437" y="2850930"/>
            <a:ext cx="6019799" cy="1292662"/>
          </a:xfrm>
          <a:effectLst>
            <a:glow rad="127000">
              <a:schemeClr val="bg1"/>
            </a:glow>
            <a:outerShdw blurRad="50800" dist="50800" dir="5400000" algn="ctr" rotWithShape="0">
              <a:schemeClr val="tx1">
                <a:lumMod val="75000"/>
              </a:schemeClr>
            </a:outerShdw>
          </a:effectLst>
        </p:spPr>
        <p:txBody>
          <a:bodyPr/>
          <a:lstStyle/>
          <a:p>
            <a:r>
              <a:rPr lang="en-US" sz="8000">
                <a:solidFill>
                  <a:srgbClr val="A3A437"/>
                </a:solidFill>
                <a:latin typeface="+mn-lt"/>
              </a:rPr>
              <a:t>THANK YOU!</a:t>
            </a:r>
          </a:p>
        </p:txBody>
      </p:sp>
      <p:pic>
        <p:nvPicPr>
          <p:cNvPr id="4" name="Picture 3" descr="A sign on the side of a building&#10;&#10;Description automatically generated">
            <a:extLst>
              <a:ext uri="{FF2B5EF4-FFF2-40B4-BE49-F238E27FC236}">
                <a16:creationId xmlns:a16="http://schemas.microsoft.com/office/drawing/2014/main" id="{4372CB38-6D09-E144-9FC8-702C1801A6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436475" cy="829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9245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CBAE5B-7C4A-6E4F-A405-D146466A52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90" y="0"/>
            <a:ext cx="12431785" cy="932383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1209973"/>
            <a:ext cx="6442355" cy="1181862"/>
          </a:xfrm>
          <a:solidFill>
            <a:srgbClr val="332F81">
              <a:alpha val="88000"/>
            </a:srgbClr>
          </a:solidFill>
        </p:spPr>
        <p:txBody>
          <a:bodyPr/>
          <a:lstStyle/>
          <a:p>
            <a:r>
              <a:rPr lang="en-US" dirty="0"/>
              <a:t>Designers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10058401" cy="738664"/>
          </a:xfrm>
          <a:solidFill>
            <a:srgbClr val="332F81"/>
          </a:solidFill>
        </p:spPr>
        <p:txBody>
          <a:bodyPr/>
          <a:lstStyle/>
          <a:p>
            <a:r>
              <a:rPr lang="en-US" dirty="0"/>
              <a:t>Make beautiful things that are not necessarily functional</a:t>
            </a:r>
          </a:p>
        </p:txBody>
      </p:sp>
    </p:spTree>
    <p:extLst>
      <p:ext uri="{BB962C8B-B14F-4D97-AF65-F5344CB8AC3E}">
        <p14:creationId xmlns:p14="http://schemas.microsoft.com/office/powerpoint/2010/main" val="386538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CBAE5B-7C4A-6E4F-A405-D146466A52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547569" cy="836504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1209973"/>
            <a:ext cx="6442355" cy="1181862"/>
          </a:xfrm>
          <a:solidFill>
            <a:srgbClr val="332F81">
              <a:alpha val="88000"/>
            </a:srgbClr>
          </a:solidFill>
        </p:spPr>
        <p:txBody>
          <a:bodyPr/>
          <a:lstStyle/>
          <a:p>
            <a:r>
              <a:rPr lang="en-US" dirty="0"/>
              <a:t>Developers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8E23AE-9DA3-9746-A757-77411AE23B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92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3CBAE5B-7C4A-6E4F-A405-D146466A52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547569" cy="836504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1209973"/>
            <a:ext cx="6442355" cy="1181862"/>
          </a:xfrm>
          <a:solidFill>
            <a:srgbClr val="332F81">
              <a:alpha val="88000"/>
            </a:srgbClr>
          </a:solidFill>
        </p:spPr>
        <p:txBody>
          <a:bodyPr/>
          <a:lstStyle/>
          <a:p>
            <a:r>
              <a:rPr lang="en-US" dirty="0"/>
              <a:t>Developers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274638" y="3954463"/>
            <a:ext cx="10058401" cy="738664"/>
          </a:xfrm>
          <a:solidFill>
            <a:srgbClr val="332F81"/>
          </a:solidFill>
        </p:spPr>
        <p:txBody>
          <a:bodyPr/>
          <a:lstStyle/>
          <a:p>
            <a:r>
              <a:rPr lang="en-US" dirty="0"/>
              <a:t>Make functional things that are not beautiful</a:t>
            </a:r>
          </a:p>
        </p:txBody>
      </p:sp>
    </p:spTree>
    <p:extLst>
      <p:ext uri="{BB962C8B-B14F-4D97-AF65-F5344CB8AC3E}">
        <p14:creationId xmlns:p14="http://schemas.microsoft.com/office/powerpoint/2010/main" val="2595642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A3A1FBC-DC40-F24D-BD3A-7F2A1CC35A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-1294775"/>
            <a:ext cx="12436475" cy="8289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274635" y="296863"/>
            <a:ext cx="9734603" cy="5681150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dirty="0">
                <a:solidFill>
                  <a:schemeClr val="bg1"/>
                </a:solidFill>
              </a:rPr>
              <a:t>Design is not just what it looks like and feels like. </a:t>
            </a:r>
          </a:p>
          <a:p>
            <a:pPr marL="0" indent="0">
              <a:buNone/>
            </a:pPr>
            <a:r>
              <a:rPr lang="en-US" sz="7200" dirty="0">
                <a:solidFill>
                  <a:schemeClr val="bg1"/>
                </a:solidFill>
              </a:rPr>
              <a:t>Design is how it works.</a:t>
            </a: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</a:rPr>
            </a:br>
            <a:r>
              <a:rPr lang="en-US" sz="4800" dirty="0">
                <a:solidFill>
                  <a:schemeClr val="bg1"/>
                </a:solidFill>
              </a:rPr>
              <a:t>–Steve Jobs</a:t>
            </a:r>
          </a:p>
        </p:txBody>
      </p:sp>
    </p:spTree>
    <p:extLst>
      <p:ext uri="{BB962C8B-B14F-4D97-AF65-F5344CB8AC3E}">
        <p14:creationId xmlns:p14="http://schemas.microsoft.com/office/powerpoint/2010/main" val="425558420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1294775"/>
            <a:ext cx="12436475" cy="8289300"/>
          </a:xfrm>
          <a:prstGeom prst="rect">
            <a:avLst/>
          </a:prstGeom>
        </p:spPr>
      </p:pic>
      <p:sp>
        <p:nvSpPr>
          <p:cNvPr id="4" name="Text Placeholder 2"/>
          <p:cNvSpPr txBox="1">
            <a:spLocks/>
          </p:cNvSpPr>
          <p:nvPr/>
        </p:nvSpPr>
        <p:spPr>
          <a:xfrm>
            <a:off x="274636" y="296862"/>
            <a:ext cx="8898861" cy="6477564"/>
          </a:xfrm>
          <a:prstGeom prst="rect">
            <a:avLst/>
          </a:prstGeom>
          <a:solidFill>
            <a:srgbClr val="332F81">
              <a:alpha val="88000"/>
            </a:srgbClr>
          </a:solidFill>
        </p:spPr>
        <p:txBody>
          <a:bodyPr lIns="182880" tIns="146304" rIns="182880" bIns="146304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What Makes a Good User Experience?</a:t>
            </a:r>
          </a:p>
          <a:p>
            <a:pPr marL="0" indent="0">
              <a:buNone/>
            </a:pPr>
            <a:endParaRPr lang="en-US" dirty="0">
              <a:gradFill>
                <a:gsLst>
                  <a:gs pos="125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+mn-lt"/>
            </a:endParaRPr>
          </a:p>
          <a:p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Consistent</a:t>
            </a:r>
          </a:p>
          <a:p>
            <a:endParaRPr lang="en-US" dirty="0">
              <a:gradFill>
                <a:gsLst>
                  <a:gs pos="125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+mn-lt"/>
            </a:endParaRPr>
          </a:p>
          <a:p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Readable</a:t>
            </a:r>
          </a:p>
          <a:p>
            <a:endParaRPr lang="en-US" dirty="0">
              <a:gradFill>
                <a:gsLst>
                  <a:gs pos="125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  <a:latin typeface="+mn-lt"/>
            </a:endParaRPr>
          </a:p>
          <a:p>
            <a:r>
              <a:rPr lang="en-US" dirty="0"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  <a:latin typeface="+mn-lt"/>
              </a:rPr>
              <a:t>Intuitive</a:t>
            </a:r>
          </a:p>
          <a:p>
            <a:endParaRPr lang="en-US" sz="3600" dirty="0"/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</a:rPr>
              <a:t>These are </a:t>
            </a:r>
            <a:r>
              <a:rPr lang="en-US" sz="3200" b="1" dirty="0">
                <a:solidFill>
                  <a:schemeClr val="bg1"/>
                </a:solidFill>
              </a:rPr>
              <a:t>not</a:t>
            </a:r>
            <a:r>
              <a:rPr lang="en-US" sz="3200" dirty="0">
                <a:solidFill>
                  <a:schemeClr val="bg1"/>
                </a:solidFill>
              </a:rPr>
              <a:t> a nice to have, it’s our responsibility as developers to our users.</a:t>
            </a:r>
          </a:p>
        </p:txBody>
      </p:sp>
    </p:spTree>
    <p:extLst>
      <p:ext uri="{BB962C8B-B14F-4D97-AF65-F5344CB8AC3E}">
        <p14:creationId xmlns:p14="http://schemas.microsoft.com/office/powerpoint/2010/main" val="52556826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Custom 17">
      <a:dk1>
        <a:srgbClr val="505050"/>
      </a:dk1>
      <a:lt1>
        <a:srgbClr val="FFFFFF"/>
      </a:lt1>
      <a:dk2>
        <a:srgbClr val="0078D7"/>
      </a:dk2>
      <a:lt2>
        <a:srgbClr val="EAEAEA"/>
      </a:lt2>
      <a:accent1>
        <a:srgbClr val="0078D7"/>
      </a:accent1>
      <a:accent2>
        <a:srgbClr val="002050"/>
      </a:accent2>
      <a:accent3>
        <a:srgbClr val="008272"/>
      </a:accent3>
      <a:accent4>
        <a:srgbClr val="00B294"/>
      </a:accent4>
      <a:accent5>
        <a:srgbClr val="D83B01"/>
      </a:accent5>
      <a:accent6>
        <a:srgbClr val="FF8C00"/>
      </a:accent6>
      <a:hlink>
        <a:srgbClr val="505050"/>
      </a:hlink>
      <a:folHlink>
        <a:srgbClr val="505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ympraxis_Template_Multi_16x9.potx" id="{75FB0355-8A9B-424C-A806-109E53B4A2F5}" vid="{C0F5E342-DE1D-4FA8-B74C-E3ED709348E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137F05D2E889C47B081B5D3D0942F4B" ma:contentTypeVersion="7" ma:contentTypeDescription="Create a new document." ma:contentTypeScope="" ma:versionID="be0a52332b68570859735266415ee113">
  <xsd:schema xmlns:xsd="http://www.w3.org/2001/XMLSchema" xmlns:xs="http://www.w3.org/2001/XMLSchema" xmlns:p="http://schemas.microsoft.com/office/2006/metadata/properties" xmlns:ns2="5a5b9267-af7c-4f83-a29f-074b6059c8d9" xmlns:ns3="c3c6ee6a-26dc-4c23-b79a-ebb4e40e8e01" targetNamespace="http://schemas.microsoft.com/office/2006/metadata/properties" ma:root="true" ma:fieldsID="933fe4373ca6dd16b04d44ce56f83eb0" ns2:_="" ns3:_="">
    <xsd:import namespace="5a5b9267-af7c-4f83-a29f-074b6059c8d9"/>
    <xsd:import namespace="c3c6ee6a-26dc-4c23-b79a-ebb4e40e8e01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5b9267-af7c-4f83-a29f-074b6059c8d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c6ee6a-26dc-4c23-b79a-ebb4e40e8e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5a5b9267-af7c-4f83-a29f-074b6059c8d9">
      <UserInfo>
        <DisplayName/>
        <AccountId xsi:nil="true"/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D0B694A-21B0-463E-9FFC-3A5FB927AA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a5b9267-af7c-4f83-a29f-074b6059c8d9"/>
    <ds:schemaRef ds:uri="c3c6ee6a-26dc-4c23-b79a-ebb4e40e8e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c3c6ee6a-26dc-4c23-b79a-ebb4e40e8e01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schemas.microsoft.com/office/infopath/2007/PartnerControls"/>
    <ds:schemaRef ds:uri="5a5b9267-af7c-4f83-a29f-074b6059c8d9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WHITE TEMPLATE</Template>
  <TotalTime>33025</TotalTime>
  <Words>2498</Words>
  <Application>Microsoft Macintosh PowerPoint</Application>
  <PresentationFormat>Custom</PresentationFormat>
  <Paragraphs>386</Paragraphs>
  <Slides>49</Slides>
  <Notes>46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Arial</vt:lpstr>
      <vt:lpstr>Calibri</vt:lpstr>
      <vt:lpstr>Consolas</vt:lpstr>
      <vt:lpstr>Segoe UI</vt:lpstr>
      <vt:lpstr>Segoe UI Light</vt:lpstr>
      <vt:lpstr>Wingdings</vt:lpstr>
      <vt:lpstr>WHITE TEMPLATE</vt:lpstr>
      <vt:lpstr>Building Beautiful Web Parts</vt:lpstr>
      <vt:lpstr>PowerPoint Presentation</vt:lpstr>
      <vt:lpstr>Agenda</vt:lpstr>
      <vt:lpstr>Designers</vt:lpstr>
      <vt:lpstr>Designers</vt:lpstr>
      <vt:lpstr>Developers</vt:lpstr>
      <vt:lpstr>Developers</vt:lpstr>
      <vt:lpstr>PowerPoint Presentation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Quick Look</vt:lpstr>
      <vt:lpstr>PowerPoint Presentation</vt:lpstr>
      <vt:lpstr>Demo</vt:lpstr>
      <vt:lpstr>Agenda</vt:lpstr>
      <vt:lpstr>PowerPoint Presentation</vt:lpstr>
      <vt:lpstr>PowerPoint Presentation</vt:lpstr>
      <vt:lpstr>PowerPoint Presentation</vt:lpstr>
      <vt:lpstr>PowerPoint Presentation</vt:lpstr>
      <vt:lpstr>Your Web Part Should Look Great On Every Device and Every Size!</vt:lpstr>
      <vt:lpstr>Agenda</vt:lpstr>
      <vt:lpstr>PowerPoint Presentation</vt:lpstr>
      <vt:lpstr>Demo</vt:lpstr>
      <vt:lpstr>Demo</vt:lpstr>
      <vt:lpstr>Agenda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 for Q&amp;A…</vt:lpstr>
      <vt:lpstr>Resources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goes here</dc:title>
  <dc:subject>&lt;Speech title here&gt;</dc:subject>
  <dc:creator>Derek Cash-Peterson</dc:creator>
  <cp:keywords/>
  <dc:description>Template: _x000d_
Formatting: _x000d_
Audience Type:</dc:description>
  <cp:lastModifiedBy>Derek Cash-Peterson</cp:lastModifiedBy>
  <cp:revision>4</cp:revision>
  <dcterms:created xsi:type="dcterms:W3CDTF">2019-07-13T16:55:23Z</dcterms:created>
  <dcterms:modified xsi:type="dcterms:W3CDTF">2020-02-13T15:18:03Z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0x010100C137F05D2E889C47B081B5D3D0942F4B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</Properties>
</file>

<file path=docProps/thumbnail.jpeg>
</file>